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PARUL SRIVASTAVA</a:t>
            </a:r>
          </a:p>
          <a:p>
            <a:r>
              <a:rPr lang="en-US" dirty="0">
                <a:solidFill>
                  <a:schemeClr val="bg2"/>
                </a:solidFill>
                <a:latin typeface="Abadi" panose="020B0604020104020204" pitchFamily="34" charset="0"/>
                <a:ea typeface="SF Pro" pitchFamily="2" charset="0"/>
                <a:cs typeface="SF Pro" pitchFamily="2" charset="0"/>
              </a:rPr>
              <a:t>10/09/2024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81946"/>
            <a:ext cx="5979132" cy="4351338"/>
          </a:xfrm>
          <a:prstGeom prst="rect">
            <a:avLst/>
          </a:prstGeom>
        </p:spPr>
        <p:txBody>
          <a:bodyPr/>
          <a:lstStyle/>
          <a:p>
            <a:pPr marL="0" indent="0">
              <a:buNone/>
            </a:pPr>
            <a:r>
              <a:rPr lang="en-US" sz="1800" b="0" i="0" u="none" strike="noStrike" baseline="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a:t>
            </a:r>
            <a:r>
              <a:rPr lang="en-US" sz="1800" b="0" i="0" u="none" strike="noStrike" baseline="0" dirty="0" err="1"/>
              <a:t>pad.True</a:t>
            </a:r>
            <a:r>
              <a:rPr lang="en-US" sz="1800" b="0" i="0" u="none" strike="noStrike" baseline="0" dirty="0"/>
              <a:t> ASDS means the mission outcome was successfully landed on a drone ship False ASDS means the mission outcome was unsuccessfully landed on a drone ship. </a:t>
            </a:r>
          </a:p>
          <a:p>
            <a:pPr marL="0" indent="0">
              <a:buNone/>
            </a:pPr>
            <a:r>
              <a:rPr lang="en-US" sz="1800" b="0" i="0" u="none" strike="noStrike" baseline="0" dirty="0"/>
              <a:t>We mainly convert those outcomes into Training Labels with “1” means the booster successfully landed, “0” means it was unsuccessful.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E8EF89DC-10BB-EF8E-89BF-E4FB0082DE45}"/>
              </a:ext>
            </a:extLst>
          </p:cNvPr>
          <p:cNvPicPr>
            <a:picLocks noChangeAspect="1"/>
          </p:cNvPicPr>
          <p:nvPr/>
        </p:nvPicPr>
        <p:blipFill>
          <a:blip r:embed="rId3"/>
          <a:stretch>
            <a:fillRect/>
          </a:stretch>
        </p:blipFill>
        <p:spPr>
          <a:xfrm>
            <a:off x="7185696" y="1613620"/>
            <a:ext cx="4099915" cy="4305673"/>
          </a:xfrm>
          <a:prstGeom prst="rect">
            <a:avLst/>
          </a:prstGeom>
        </p:spPr>
      </p:pic>
      <p:sp>
        <p:nvSpPr>
          <p:cNvPr id="7" name="TextBox 6">
            <a:extLst>
              <a:ext uri="{FF2B5EF4-FFF2-40B4-BE49-F238E27FC236}">
                <a16:creationId xmlns:a16="http://schemas.microsoft.com/office/drawing/2014/main" id="{3B25BC27-FDAB-AB8E-F6A6-3B6A37E73A3E}"/>
              </a:ext>
            </a:extLst>
          </p:cNvPr>
          <p:cNvSpPr txBox="1"/>
          <p:nvPr/>
        </p:nvSpPr>
        <p:spPr>
          <a:xfrm>
            <a:off x="734028" y="5919293"/>
            <a:ext cx="6096000" cy="369332"/>
          </a:xfrm>
          <a:prstGeom prst="rect">
            <a:avLst/>
          </a:prstGeom>
          <a:noFill/>
        </p:spPr>
        <p:txBody>
          <a:bodyPr wrap="square">
            <a:spAutoFit/>
          </a:bodyPr>
          <a:lstStyle/>
          <a:p>
            <a:r>
              <a:rPr lang="en-IN" sz="1800" b="0" i="0" u="none" strike="noStrike" baseline="0" dirty="0">
                <a:solidFill>
                  <a:srgbClr val="00A1FF"/>
                </a:solidFill>
                <a:latin typeface="AAAAA E+ Graphik"/>
              </a:rPr>
              <a:t>GitHub URL: Data Wrangling </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1800" b="1" i="0" u="none" strike="noStrike" baseline="0" dirty="0">
                <a:latin typeface="AAAAA C+ Graphik"/>
              </a:rPr>
              <a:t>Charts were plotted:</a:t>
            </a:r>
          </a:p>
          <a:p>
            <a:pPr marL="0" indent="0">
              <a:lnSpc>
                <a:spcPct val="100000"/>
              </a:lnSpc>
              <a:spcBef>
                <a:spcPts val="1400"/>
              </a:spcBef>
              <a:buNone/>
            </a:pPr>
            <a:r>
              <a:rPr lang="en-US" sz="1800" b="0" i="0" u="none" strike="noStrike" baseline="0" dirty="0">
                <a:latin typeface="AAAAA C+ Graphik"/>
              </a:rPr>
              <a:t>Flight Number vs. Payload Mass, Flight Number vs. Launch Site, Payload Mass vs. Launch Site, Orbit Type vs. Success Rate, Flight Number vs. Orbit Type, Payload Mass vs Orbit Type and Success Rate Yearly Trend</a:t>
            </a:r>
          </a:p>
          <a:p>
            <a:pPr>
              <a:lnSpc>
                <a:spcPct val="100000"/>
              </a:lnSpc>
              <a:spcBef>
                <a:spcPts val="1400"/>
              </a:spcBef>
            </a:pPr>
            <a:r>
              <a:rPr lang="en-US" sz="1800" b="0" i="0" u="none" strike="noStrike" baseline="0" dirty="0">
                <a:latin typeface="AAAAA C+ Graphik"/>
              </a:rPr>
              <a:t>Scatter plots show the relationship between variables. If a relationship </a:t>
            </a:r>
            <a:r>
              <a:rPr lang="en-US" sz="1800" b="0" i="0" u="none" strike="noStrike" baseline="0" dirty="0" err="1">
                <a:latin typeface="AAAAA C+ Graphik"/>
              </a:rPr>
              <a:t>exists,they</a:t>
            </a:r>
            <a:r>
              <a:rPr lang="en-US" sz="1800" b="0" i="0" u="none" strike="noStrike" baseline="0" dirty="0">
                <a:latin typeface="AAAAA C+ Graphik"/>
              </a:rPr>
              <a:t> could be used in machine learning model.</a:t>
            </a:r>
          </a:p>
          <a:p>
            <a:pPr>
              <a:lnSpc>
                <a:spcPct val="100000"/>
              </a:lnSpc>
              <a:spcBef>
                <a:spcPts val="1400"/>
              </a:spcBef>
            </a:pPr>
            <a:r>
              <a:rPr lang="en-US" sz="1800" b="0" i="0" u="none" strike="noStrike" baseline="0" dirty="0">
                <a:latin typeface="AAAAA C+ Graphik"/>
              </a:rPr>
              <a:t>Bar charts show comparisons among discrete categories. The goal is to show the relationship between the specific categories being compared and a </a:t>
            </a:r>
            <a:r>
              <a:rPr lang="en-US" sz="1800" b="0" i="0" u="none" strike="noStrike" baseline="0" dirty="0" err="1">
                <a:latin typeface="AAAAA C+ Graphik"/>
              </a:rPr>
              <a:t>measuredvalue</a:t>
            </a:r>
            <a:r>
              <a:rPr lang="en-US" sz="1800" b="0" i="0" u="none" strike="noStrike" baseline="0" dirty="0">
                <a:latin typeface="AAAAA C+ Graphik"/>
              </a:rPr>
              <a:t>.</a:t>
            </a:r>
          </a:p>
          <a:p>
            <a:pPr>
              <a:lnSpc>
                <a:spcPct val="100000"/>
              </a:lnSpc>
              <a:spcBef>
                <a:spcPts val="1400"/>
              </a:spcBef>
            </a:pPr>
            <a:r>
              <a:rPr lang="en-US" sz="1800" b="0" i="0" u="none" strike="noStrike" baseline="0" dirty="0">
                <a:latin typeface="AAAAA C+ Graphik"/>
              </a:rPr>
              <a:t>Line charts show trends in data over time (time series).</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0079EF6D-BD4A-0FC3-E182-8ED5382941AA}"/>
              </a:ext>
            </a:extLst>
          </p:cNvPr>
          <p:cNvSpPr txBox="1"/>
          <p:nvPr/>
        </p:nvSpPr>
        <p:spPr>
          <a:xfrm>
            <a:off x="6694714" y="5992297"/>
            <a:ext cx="6096000" cy="369332"/>
          </a:xfrm>
          <a:prstGeom prst="rect">
            <a:avLst/>
          </a:prstGeom>
          <a:noFill/>
        </p:spPr>
        <p:txBody>
          <a:bodyPr wrap="square">
            <a:spAutoFit/>
          </a:bodyPr>
          <a:lstStyle/>
          <a:p>
            <a:r>
              <a:rPr lang="en-US" sz="1800" b="0" i="0" u="none" strike="noStrike" baseline="0" dirty="0">
                <a:solidFill>
                  <a:srgbClr val="00A1FF"/>
                </a:solidFill>
                <a:latin typeface="AAAAA E+ Graphik"/>
              </a:rPr>
              <a:t>GitHub URL: EDA with Data Visualization </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975675" cy="4351338"/>
          </a:xfrm>
          <a:prstGeom prst="rect">
            <a:avLst/>
          </a:prstGeom>
        </p:spPr>
        <p:txBody>
          <a:bodyPr lIns="91440" tIns="45720" rIns="91440" bIns="45720" anchor="t"/>
          <a:lstStyle/>
          <a:p>
            <a:pPr marL="0" indent="0">
              <a:lnSpc>
                <a:spcPct val="100000"/>
              </a:lnSpc>
              <a:spcBef>
                <a:spcPts val="1400"/>
              </a:spcBef>
              <a:buNone/>
            </a:pPr>
            <a:r>
              <a:rPr lang="en-US" sz="1800" b="1" i="0" u="none" strike="noStrike" baseline="0" dirty="0">
                <a:latin typeface="AAAAA C+ Graphik"/>
              </a:rPr>
              <a:t>Performed SQL queries:</a:t>
            </a:r>
          </a:p>
          <a:p>
            <a:pPr>
              <a:lnSpc>
                <a:spcPct val="100000"/>
              </a:lnSpc>
              <a:spcBef>
                <a:spcPts val="1400"/>
              </a:spcBef>
            </a:pPr>
            <a:r>
              <a:rPr lang="en-US" sz="1400" b="0" i="0" u="none" strike="noStrike" baseline="0" dirty="0">
                <a:latin typeface="AAAAA C+ Graphik"/>
              </a:rPr>
              <a:t> Displaying the names of the unique launch sites in the space mission</a:t>
            </a:r>
          </a:p>
          <a:p>
            <a:pPr>
              <a:lnSpc>
                <a:spcPct val="100000"/>
              </a:lnSpc>
              <a:spcBef>
                <a:spcPts val="1400"/>
              </a:spcBef>
            </a:pPr>
            <a:r>
              <a:rPr lang="en-US" sz="1400" b="0" i="0" u="none" strike="noStrike" baseline="0" dirty="0">
                <a:latin typeface="AAAAA C+ Graphik"/>
              </a:rPr>
              <a:t> Displaying 5 records where launch sites begin with the string ‘CCA'</a:t>
            </a:r>
          </a:p>
          <a:p>
            <a:pPr>
              <a:lnSpc>
                <a:spcPct val="100000"/>
              </a:lnSpc>
              <a:spcBef>
                <a:spcPts val="1400"/>
              </a:spcBef>
            </a:pPr>
            <a:r>
              <a:rPr lang="en-US" sz="1400" b="0" i="0" u="none" strike="noStrike" baseline="0" dirty="0">
                <a:latin typeface="AAAAA C+ Graphik"/>
              </a:rPr>
              <a:t> Displaying the total payload mass carried by boosters launched by NASA (CRS)</a:t>
            </a:r>
          </a:p>
          <a:p>
            <a:pPr>
              <a:lnSpc>
                <a:spcPct val="100000"/>
              </a:lnSpc>
              <a:spcBef>
                <a:spcPts val="1400"/>
              </a:spcBef>
            </a:pPr>
            <a:r>
              <a:rPr lang="en-US" sz="1400" b="0" i="0" u="none" strike="noStrike" baseline="0" dirty="0">
                <a:latin typeface="AAAAA C+ Graphik"/>
              </a:rPr>
              <a:t> Displaying average payload mass carried by booster version F9 v1.1</a:t>
            </a:r>
          </a:p>
          <a:p>
            <a:pPr>
              <a:lnSpc>
                <a:spcPct val="100000"/>
              </a:lnSpc>
              <a:spcBef>
                <a:spcPts val="1400"/>
              </a:spcBef>
            </a:pPr>
            <a:r>
              <a:rPr lang="en-US" sz="1400" b="0" i="0" u="none" strike="noStrike" baseline="0" dirty="0">
                <a:latin typeface="AAAAA C+ Graphik"/>
              </a:rPr>
              <a:t> Listing the date when the first successful landing outcome in ground pad was achieved</a:t>
            </a:r>
          </a:p>
          <a:p>
            <a:pPr>
              <a:lnSpc>
                <a:spcPct val="100000"/>
              </a:lnSpc>
              <a:spcBef>
                <a:spcPts val="1400"/>
              </a:spcBef>
            </a:pPr>
            <a:r>
              <a:rPr lang="en-US" sz="1400" b="0" i="0" u="none" strike="noStrike" baseline="0" dirty="0">
                <a:latin typeface="AAAAA C+ Graphik"/>
              </a:rPr>
              <a:t> Listing the names of the boosters which have success in drone ship and have payload mass greater than 4000 but less than 6000</a:t>
            </a:r>
          </a:p>
          <a:p>
            <a:pPr>
              <a:lnSpc>
                <a:spcPct val="100000"/>
              </a:lnSpc>
              <a:spcBef>
                <a:spcPts val="1400"/>
              </a:spcBef>
            </a:pPr>
            <a:r>
              <a:rPr lang="en-US" sz="1400" b="0" i="0" u="none" strike="noStrike" baseline="0" dirty="0">
                <a:latin typeface="AAAAA C+ Graphik"/>
              </a:rPr>
              <a:t> Listing the total number of successful and failure mission outcomes</a:t>
            </a:r>
          </a:p>
          <a:p>
            <a:pPr>
              <a:lnSpc>
                <a:spcPct val="100000"/>
              </a:lnSpc>
              <a:spcBef>
                <a:spcPts val="1400"/>
              </a:spcBef>
            </a:pPr>
            <a:r>
              <a:rPr lang="en-US" sz="1400" b="0" i="0" u="none" strike="noStrike" baseline="0" dirty="0">
                <a:latin typeface="AAAAA C+ Graphik"/>
              </a:rPr>
              <a:t> Listing the names of the booster versions which have carried the maximum payload mass</a:t>
            </a:r>
          </a:p>
          <a:p>
            <a:pPr>
              <a:lnSpc>
                <a:spcPct val="100000"/>
              </a:lnSpc>
              <a:spcBef>
                <a:spcPts val="1400"/>
              </a:spcBef>
            </a:pPr>
            <a:r>
              <a:rPr lang="en-US" sz="1400" b="0" i="0" u="none" strike="noStrike" baseline="0" dirty="0">
                <a:latin typeface="AAAAA C+ Graphik"/>
              </a:rPr>
              <a:t> Listing the failed landing outcomes in drone ship, their booster versions and launch site names for the months in year 2015</a:t>
            </a:r>
          </a:p>
          <a:p>
            <a:pPr>
              <a:lnSpc>
                <a:spcPct val="100000"/>
              </a:lnSpc>
              <a:spcBef>
                <a:spcPts val="1400"/>
              </a:spcBef>
            </a:pPr>
            <a:r>
              <a:rPr lang="en-US" sz="1400" b="0" i="0" u="none" strike="noStrike" baseline="0" dirty="0">
                <a:latin typeface="AAAAA C+ Graphik"/>
              </a:rPr>
              <a:t> Ranking the count of landing outcomes (such as Failure (drone ship) or Success (ground pad)) between the date 2010-06-04 and 2017-03-20 in descending order</a:t>
            </a:r>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TextBox 7">
            <a:extLst>
              <a:ext uri="{FF2B5EF4-FFF2-40B4-BE49-F238E27FC236}">
                <a16:creationId xmlns:a16="http://schemas.microsoft.com/office/drawing/2014/main" id="{F501D268-1F79-D8F1-8B01-5F4779B55D44}"/>
              </a:ext>
            </a:extLst>
          </p:cNvPr>
          <p:cNvSpPr txBox="1"/>
          <p:nvPr/>
        </p:nvSpPr>
        <p:spPr>
          <a:xfrm>
            <a:off x="7968343" y="6069156"/>
            <a:ext cx="6096000" cy="369332"/>
          </a:xfrm>
          <a:prstGeom prst="rect">
            <a:avLst/>
          </a:prstGeom>
          <a:noFill/>
        </p:spPr>
        <p:txBody>
          <a:bodyPr wrap="square">
            <a:spAutoFit/>
          </a:bodyPr>
          <a:lstStyle/>
          <a:p>
            <a:r>
              <a:rPr lang="en-US" sz="1800" b="0" i="0" u="none" strike="noStrike" baseline="0" dirty="0">
                <a:solidFill>
                  <a:srgbClr val="00A1FF"/>
                </a:solidFill>
                <a:latin typeface="AAAAA E+ Graphik"/>
              </a:rPr>
              <a:t>GitHub URL: EDA with SQL </a:t>
            </a:r>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83169"/>
            <a:ext cx="10515600" cy="4351338"/>
          </a:xfrm>
          <a:prstGeom prst="rect">
            <a:avLst/>
          </a:prstGeom>
        </p:spPr>
        <p:txBody>
          <a:bodyPr>
            <a:normAutofit fontScale="92500" lnSpcReduction="10000"/>
          </a:bodyPr>
          <a:lstStyle/>
          <a:p>
            <a:pPr marL="0" indent="0">
              <a:lnSpc>
                <a:spcPct val="100000"/>
              </a:lnSpc>
              <a:spcBef>
                <a:spcPts val="1400"/>
              </a:spcBef>
              <a:buNone/>
            </a:pPr>
            <a:r>
              <a:rPr lang="en-US" sz="2200" b="1" dirty="0">
                <a:solidFill>
                  <a:schemeClr val="accent3">
                    <a:lumMod val="25000"/>
                  </a:schemeClr>
                </a:solidFill>
              </a:rPr>
              <a:t>Markers of all Launch Sites:</a:t>
            </a:r>
          </a:p>
          <a:p>
            <a:pPr>
              <a:lnSpc>
                <a:spcPct val="100000"/>
              </a:lnSpc>
              <a:spcBef>
                <a:spcPts val="1400"/>
              </a:spcBef>
              <a:buFontTx/>
              <a:buChar char="-"/>
            </a:pPr>
            <a:r>
              <a:rPr lang="en-US" sz="2200" dirty="0">
                <a:solidFill>
                  <a:schemeClr val="accent3">
                    <a:lumMod val="25000"/>
                  </a:schemeClr>
                </a:solidFill>
              </a:rPr>
              <a:t>Added Marker with Circle, Popup Label and Text Label of NASA Johnson Space Center using its latitude and longitude coordinates as a start location.</a:t>
            </a:r>
          </a:p>
          <a:p>
            <a:pPr>
              <a:lnSpc>
                <a:spcPct val="100000"/>
              </a:lnSpc>
              <a:spcBef>
                <a:spcPts val="1400"/>
              </a:spcBef>
              <a:buFontTx/>
              <a:buChar char="-"/>
            </a:pPr>
            <a:r>
              <a:rPr lang="en-US" sz="2200" dirty="0">
                <a:solidFill>
                  <a:schemeClr val="accent3">
                    <a:lumMod val="25000"/>
                  </a:schemeClr>
                </a:solidFill>
              </a:rPr>
              <a:t> Added Markers with Circle, Popup Label and Text Label of all Launch Sites using their latitude and longitude coordinates to show their geographical locations and proximity to Equator and coasts.</a:t>
            </a:r>
          </a:p>
          <a:p>
            <a:pPr marL="0" indent="0">
              <a:lnSpc>
                <a:spcPct val="100000"/>
              </a:lnSpc>
              <a:spcBef>
                <a:spcPts val="1400"/>
              </a:spcBef>
              <a:buNone/>
            </a:pPr>
            <a:r>
              <a:rPr lang="en-US" sz="2200" b="1" dirty="0" err="1">
                <a:solidFill>
                  <a:schemeClr val="accent3">
                    <a:lumMod val="25000"/>
                  </a:schemeClr>
                </a:solidFill>
              </a:rPr>
              <a:t>Coloured</a:t>
            </a:r>
            <a:r>
              <a:rPr lang="en-US" sz="2200" b="1" dirty="0">
                <a:solidFill>
                  <a:schemeClr val="accent3">
                    <a:lumMod val="25000"/>
                  </a:schemeClr>
                </a:solidFill>
              </a:rPr>
              <a:t> Markers of the launch outcomes for each Launch Site:</a:t>
            </a:r>
          </a:p>
          <a:p>
            <a:pPr>
              <a:lnSpc>
                <a:spcPct val="100000"/>
              </a:lnSpc>
              <a:spcBef>
                <a:spcPts val="1400"/>
              </a:spcBef>
              <a:buFontTx/>
              <a:buChar char="-"/>
            </a:pPr>
            <a:r>
              <a:rPr lang="en-US" sz="2200" dirty="0">
                <a:solidFill>
                  <a:schemeClr val="accent3">
                    <a:lumMod val="25000"/>
                  </a:schemeClr>
                </a:solidFill>
              </a:rPr>
              <a:t>Added </a:t>
            </a:r>
            <a:r>
              <a:rPr lang="en-US" sz="2200" dirty="0" err="1">
                <a:solidFill>
                  <a:schemeClr val="accent3">
                    <a:lumMod val="25000"/>
                  </a:schemeClr>
                </a:solidFill>
              </a:rPr>
              <a:t>coloured</a:t>
            </a:r>
            <a:r>
              <a:rPr lang="en-US" sz="2200" dirty="0">
                <a:solidFill>
                  <a:schemeClr val="accent3">
                    <a:lumMod val="25000"/>
                  </a:schemeClr>
                </a:solidFill>
              </a:rPr>
              <a:t> Markers of success (Green) and failed (Red) launches using Marker Cluster to identify which launch sites have relatively high success rates.</a:t>
            </a:r>
          </a:p>
          <a:p>
            <a:pPr marL="0" indent="0">
              <a:lnSpc>
                <a:spcPct val="100000"/>
              </a:lnSpc>
              <a:spcBef>
                <a:spcPts val="1400"/>
              </a:spcBef>
              <a:buNone/>
            </a:pPr>
            <a:r>
              <a:rPr lang="en-US" sz="2200" b="1" dirty="0">
                <a:solidFill>
                  <a:schemeClr val="accent3">
                    <a:lumMod val="25000"/>
                  </a:schemeClr>
                </a:solidFill>
              </a:rPr>
              <a:t>Distances between a Launch Site to its proximities:</a:t>
            </a:r>
          </a:p>
          <a:p>
            <a:pPr marL="0" indent="0">
              <a:lnSpc>
                <a:spcPct val="100000"/>
              </a:lnSpc>
              <a:spcBef>
                <a:spcPts val="1400"/>
              </a:spcBef>
              <a:buNone/>
            </a:pPr>
            <a:r>
              <a:rPr lang="en-US" sz="2200" dirty="0">
                <a:solidFill>
                  <a:schemeClr val="accent3">
                    <a:lumMod val="25000"/>
                  </a:schemeClr>
                </a:solidFill>
              </a:rPr>
              <a:t>- Added </a:t>
            </a:r>
            <a:r>
              <a:rPr lang="en-US" sz="2200" dirty="0" err="1">
                <a:solidFill>
                  <a:schemeClr val="accent3">
                    <a:lumMod val="25000"/>
                  </a:schemeClr>
                </a:solidFill>
              </a:rPr>
              <a:t>coloured</a:t>
            </a:r>
            <a:r>
              <a:rPr lang="en-US" sz="2200" dirty="0">
                <a:solidFill>
                  <a:schemeClr val="accent3">
                    <a:lumMod val="25000"/>
                  </a:schemeClr>
                </a:solidFill>
              </a:rPr>
              <a:t> Lines to show distances between the Launch Site KSC LC-39A (as an example) and its proximities like Railway, Highway, Coastline and Closest City.</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b="1" i="0" u="none" strike="noStrike" baseline="0" dirty="0">
                <a:latin typeface="AAAAA C+ Graphik"/>
              </a:rPr>
              <a:t>Launch Sites Dropdown List:</a:t>
            </a:r>
          </a:p>
          <a:p>
            <a:pPr>
              <a:lnSpc>
                <a:spcPct val="100000"/>
              </a:lnSpc>
              <a:spcBef>
                <a:spcPts val="1400"/>
              </a:spcBef>
            </a:pPr>
            <a:r>
              <a:rPr lang="en-US" sz="1800" b="0" i="0" u="none" strike="noStrike" baseline="0" dirty="0">
                <a:latin typeface="AAAAA C+ Graphik"/>
              </a:rPr>
              <a:t>- Added a dropdown list to enable Launch Site selection.</a:t>
            </a:r>
          </a:p>
          <a:p>
            <a:pPr>
              <a:lnSpc>
                <a:spcPct val="100000"/>
              </a:lnSpc>
              <a:spcBef>
                <a:spcPts val="1400"/>
              </a:spcBef>
            </a:pPr>
            <a:r>
              <a:rPr lang="en-US" sz="1800" b="0" i="0" u="none" strike="noStrike" baseline="0" dirty="0">
                <a:latin typeface="AAAAA C+ Graphik"/>
              </a:rPr>
              <a:t>Pie Chart showing Success Launches (All Sites/Certain Site):</a:t>
            </a:r>
          </a:p>
          <a:p>
            <a:pPr>
              <a:lnSpc>
                <a:spcPct val="100000"/>
              </a:lnSpc>
              <a:spcBef>
                <a:spcPts val="1400"/>
              </a:spcBef>
            </a:pPr>
            <a:r>
              <a:rPr lang="en-US" sz="1800" b="0" i="0" u="none" strike="noStrike" baseline="0" dirty="0">
                <a:latin typeface="AAAAA C+ Graphik"/>
              </a:rPr>
              <a:t>- Added a pie chart to show the total successful launches count for all sites and the Success vs. Failed counts for the site, if a specific Launch Site was selected.</a:t>
            </a:r>
          </a:p>
          <a:p>
            <a:pPr marL="0" indent="0">
              <a:lnSpc>
                <a:spcPct val="100000"/>
              </a:lnSpc>
              <a:spcBef>
                <a:spcPts val="1400"/>
              </a:spcBef>
              <a:buNone/>
            </a:pPr>
            <a:r>
              <a:rPr lang="en-US" sz="1800" b="1" i="0" u="none" strike="noStrike" baseline="0" dirty="0">
                <a:latin typeface="AAAAA C+ Graphik"/>
              </a:rPr>
              <a:t>Slider of Payload Mass Range:</a:t>
            </a:r>
          </a:p>
          <a:p>
            <a:pPr>
              <a:lnSpc>
                <a:spcPct val="100000"/>
              </a:lnSpc>
              <a:spcBef>
                <a:spcPts val="1400"/>
              </a:spcBef>
            </a:pPr>
            <a:r>
              <a:rPr lang="en-US" sz="1800" b="0" i="0" u="none" strike="noStrike" baseline="0" dirty="0">
                <a:latin typeface="AAAAA C+ Graphik"/>
              </a:rPr>
              <a:t>- Added a slider to select Payload range.</a:t>
            </a:r>
          </a:p>
          <a:p>
            <a:pPr marL="0" indent="0">
              <a:lnSpc>
                <a:spcPct val="100000"/>
              </a:lnSpc>
              <a:spcBef>
                <a:spcPts val="1400"/>
              </a:spcBef>
              <a:buNone/>
            </a:pPr>
            <a:r>
              <a:rPr lang="en-US" sz="1800" b="1" i="0" u="none" strike="noStrike" baseline="0" dirty="0">
                <a:latin typeface="AAAAA C+ Graphik"/>
              </a:rPr>
              <a:t>Scatter Chart of Payload Mass vs. Success Rate for the different Booster Versions:</a:t>
            </a:r>
          </a:p>
          <a:p>
            <a:pPr>
              <a:lnSpc>
                <a:spcPct val="100000"/>
              </a:lnSpc>
              <a:spcBef>
                <a:spcPts val="1400"/>
              </a:spcBef>
            </a:pPr>
            <a:r>
              <a:rPr lang="en-US" sz="1800" b="0" i="0" u="none" strike="noStrike" baseline="0" dirty="0">
                <a:latin typeface="AAAAA C+ Graphik"/>
              </a:rPr>
              <a:t>- Added a scatter chart to show the correlation between Payload and Launch Success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41935E4C-2FED-C1E0-6F0F-D5F9D50087D1}"/>
              </a:ext>
            </a:extLst>
          </p:cNvPr>
          <p:cNvSpPr txBox="1"/>
          <p:nvPr/>
        </p:nvSpPr>
        <p:spPr>
          <a:xfrm>
            <a:off x="836669" y="6000933"/>
            <a:ext cx="6096000" cy="369332"/>
          </a:xfrm>
          <a:prstGeom prst="rect">
            <a:avLst/>
          </a:prstGeom>
          <a:noFill/>
        </p:spPr>
        <p:txBody>
          <a:bodyPr wrap="square">
            <a:spAutoFit/>
          </a:bodyPr>
          <a:lstStyle/>
          <a:p>
            <a:r>
              <a:rPr lang="en-US" sz="1800" b="0" i="0" u="none" strike="noStrike" baseline="0" dirty="0">
                <a:solidFill>
                  <a:srgbClr val="00A1FF"/>
                </a:solidFill>
                <a:latin typeface="AAAAA E+ Graphik"/>
              </a:rPr>
              <a:t>GitHub URL: Machine Learning Prediction </a:t>
            </a:r>
            <a:endParaRPr lang="en-IN" dirty="0"/>
          </a:p>
        </p:txBody>
      </p:sp>
      <p:pic>
        <p:nvPicPr>
          <p:cNvPr id="8" name="Picture 7">
            <a:extLst>
              <a:ext uri="{FF2B5EF4-FFF2-40B4-BE49-F238E27FC236}">
                <a16:creationId xmlns:a16="http://schemas.microsoft.com/office/drawing/2014/main" id="{21A5C6AF-34CB-7E2D-FBFD-0083C80A6F17}"/>
              </a:ext>
            </a:extLst>
          </p:cNvPr>
          <p:cNvPicPr>
            <a:picLocks noChangeAspect="1"/>
          </p:cNvPicPr>
          <p:nvPr/>
        </p:nvPicPr>
        <p:blipFill rotWithShape="1">
          <a:blip r:embed="rId3"/>
          <a:srcRect t="15211"/>
          <a:stretch/>
        </p:blipFill>
        <p:spPr>
          <a:xfrm>
            <a:off x="836669" y="1535475"/>
            <a:ext cx="10329195" cy="438662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071256"/>
            <a:ext cx="10420638" cy="1797731"/>
          </a:xfrm>
          <a:prstGeom prst="rect">
            <a:avLst/>
          </a:prstGeom>
        </p:spPr>
        <p:txBody>
          <a:bodyPr>
            <a:normAutofit fontScale="77500" lnSpcReduction="20000"/>
          </a:bodyPr>
          <a:lstStyle/>
          <a:p>
            <a:pPr marL="0" indent="0">
              <a:lnSpc>
                <a:spcPct val="100000"/>
              </a:lnSpc>
              <a:spcBef>
                <a:spcPts val="1400"/>
              </a:spcBef>
              <a:buNone/>
            </a:pPr>
            <a:r>
              <a:rPr lang="en-US" sz="3100" b="1" i="0" u="none" strike="noStrike" baseline="0" dirty="0">
                <a:latin typeface="AAAAA C+ Graphik"/>
              </a:rPr>
              <a:t>Explanation: </a:t>
            </a:r>
          </a:p>
          <a:p>
            <a:pPr marL="0" indent="0">
              <a:lnSpc>
                <a:spcPct val="100000"/>
              </a:lnSpc>
              <a:spcBef>
                <a:spcPts val="1400"/>
              </a:spcBef>
              <a:buNone/>
            </a:pPr>
            <a:r>
              <a:rPr lang="en-US" sz="1800" b="0" i="0" u="none" strike="noStrike" baseline="0" dirty="0">
                <a:latin typeface="AAAAA E+ Graphik"/>
              </a:rPr>
              <a:t>• The earliest </a:t>
            </a:r>
            <a:r>
              <a:rPr lang="en-US" sz="1800" b="0" i="0" u="none" strike="noStrike" baseline="0" dirty="0">
                <a:latin typeface="AAAAA F+ Graphik"/>
              </a:rPr>
              <a:t>f</a:t>
            </a:r>
            <a:r>
              <a:rPr lang="en-US" sz="1800" b="0" i="0" u="none" strike="noStrike" baseline="0" dirty="0">
                <a:latin typeface="AAAAA E+ Graphik"/>
              </a:rPr>
              <a:t>lights all failed while the latest </a:t>
            </a:r>
            <a:r>
              <a:rPr lang="en-US" sz="1800" b="0" i="0" u="none" strike="noStrike" baseline="0" dirty="0">
                <a:latin typeface="AAAAA F+ Graphik"/>
              </a:rPr>
              <a:t>f</a:t>
            </a:r>
            <a:r>
              <a:rPr lang="en-US" sz="1800" b="0" i="0" u="none" strike="noStrike" baseline="0" dirty="0">
                <a:latin typeface="AAAAA E+ Graphik"/>
              </a:rPr>
              <a:t>lights all succeeded. </a:t>
            </a:r>
          </a:p>
          <a:p>
            <a:pPr marL="0" indent="0">
              <a:lnSpc>
                <a:spcPct val="100000"/>
              </a:lnSpc>
              <a:spcBef>
                <a:spcPts val="1400"/>
              </a:spcBef>
              <a:buNone/>
            </a:pPr>
            <a:r>
              <a:rPr lang="en-US" sz="1800" b="0" i="0" u="none" strike="noStrike" baseline="0" dirty="0">
                <a:latin typeface="AAAAA E+ Graphik"/>
              </a:rPr>
              <a:t>• The CCAFS SLC 40 launch site has about a half of all launches. </a:t>
            </a:r>
          </a:p>
          <a:p>
            <a:pPr marL="0" indent="0">
              <a:lnSpc>
                <a:spcPct val="100000"/>
              </a:lnSpc>
              <a:spcBef>
                <a:spcPts val="1400"/>
              </a:spcBef>
              <a:buNone/>
            </a:pPr>
            <a:r>
              <a:rPr lang="en-US" sz="1800" b="0" i="0" u="none" strike="noStrike" baseline="0" dirty="0">
                <a:latin typeface="AAAAA E+ Graphik"/>
              </a:rPr>
              <a:t>• VAFB SLC 4E and KSC LC 39A have higher success rates. </a:t>
            </a:r>
          </a:p>
          <a:p>
            <a:pPr marL="0" indent="0">
              <a:lnSpc>
                <a:spcPct val="100000"/>
              </a:lnSpc>
              <a:spcBef>
                <a:spcPts val="1400"/>
              </a:spcBef>
              <a:buNone/>
            </a:pPr>
            <a:r>
              <a:rPr lang="en-US" sz="1800" b="0" i="0" u="none" strike="noStrike" baseline="0" dirty="0">
                <a:latin typeface="AAAAA E+ Graphik"/>
              </a:rPr>
              <a:t>• It can be assumed that each new launch has a higher rate of success. </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7771AA8-A5F9-A356-8E47-D314EBE765B2}"/>
              </a:ext>
            </a:extLst>
          </p:cNvPr>
          <p:cNvPicPr>
            <a:picLocks noChangeAspect="1"/>
          </p:cNvPicPr>
          <p:nvPr/>
        </p:nvPicPr>
        <p:blipFill>
          <a:blip r:embed="rId3"/>
          <a:stretch>
            <a:fillRect/>
          </a:stretch>
        </p:blipFill>
        <p:spPr>
          <a:xfrm>
            <a:off x="813481" y="1600201"/>
            <a:ext cx="10472130" cy="21619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93714"/>
            <a:ext cx="10420503" cy="1831859"/>
          </a:xfrm>
          <a:prstGeom prst="rect">
            <a:avLst/>
          </a:prstGeom>
        </p:spPr>
        <p:txBody>
          <a:bodyPr>
            <a:normAutofit/>
          </a:bodyPr>
          <a:lstStyle/>
          <a:p>
            <a:pPr marL="0" indent="0">
              <a:lnSpc>
                <a:spcPct val="100000"/>
              </a:lnSpc>
              <a:spcBef>
                <a:spcPts val="1400"/>
              </a:spcBef>
              <a:buNone/>
            </a:pPr>
            <a:r>
              <a:rPr lang="en-US" sz="1800" b="0" i="0" u="none" strike="noStrike" baseline="0" dirty="0">
                <a:latin typeface="AAAAA C+ Graphik"/>
              </a:rPr>
              <a:t>Explanation: </a:t>
            </a:r>
          </a:p>
          <a:p>
            <a:pPr marL="0" indent="0">
              <a:lnSpc>
                <a:spcPct val="100000"/>
              </a:lnSpc>
              <a:spcBef>
                <a:spcPts val="1400"/>
              </a:spcBef>
              <a:buNone/>
            </a:pPr>
            <a:r>
              <a:rPr lang="en-US" sz="1800" b="0" i="0" u="none" strike="noStrike" baseline="0" dirty="0">
                <a:latin typeface="AAAAA E+ Graphik"/>
              </a:rPr>
              <a:t>• For every launch site the higher the payload mass, the higher the success rate. </a:t>
            </a:r>
          </a:p>
          <a:p>
            <a:pPr marL="0" indent="0">
              <a:lnSpc>
                <a:spcPct val="100000"/>
              </a:lnSpc>
              <a:spcBef>
                <a:spcPts val="1400"/>
              </a:spcBef>
              <a:buNone/>
            </a:pPr>
            <a:r>
              <a:rPr lang="en-US" sz="1800" b="0" i="0" u="none" strike="noStrike" baseline="0" dirty="0">
                <a:latin typeface="AAAAA E+ Graphik"/>
              </a:rPr>
              <a:t>• Most of the launches with payload mass over 7000 kg were successful. </a:t>
            </a:r>
          </a:p>
          <a:p>
            <a:pPr marL="0" indent="0">
              <a:lnSpc>
                <a:spcPct val="100000"/>
              </a:lnSpc>
              <a:spcBef>
                <a:spcPts val="1400"/>
              </a:spcBef>
              <a:buNone/>
            </a:pPr>
            <a:r>
              <a:rPr lang="en-US" sz="1800" b="0" i="0" u="none" strike="noStrike" baseline="0" dirty="0">
                <a:latin typeface="AAAAA E+ Graphik"/>
              </a:rPr>
              <a:t>• KSC LC 39A has a 100% success rate for payload mass under 5500 kg too. </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A6E434F-B745-7C42-12D1-4DD79C991317}"/>
              </a:ext>
            </a:extLst>
          </p:cNvPr>
          <p:cNvPicPr>
            <a:picLocks noChangeAspect="1"/>
          </p:cNvPicPr>
          <p:nvPr/>
        </p:nvPicPr>
        <p:blipFill>
          <a:blip r:embed="rId3"/>
          <a:stretch>
            <a:fillRect/>
          </a:stretch>
        </p:blipFill>
        <p:spPr>
          <a:xfrm>
            <a:off x="796787" y="1516213"/>
            <a:ext cx="10611267" cy="252238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0%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Orbits with success rate between 50% and 85%:</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GTO, ISS, LEO, MEO,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A09965D-30F8-3F0A-87DB-081991D5B7E2}"/>
              </a:ext>
            </a:extLst>
          </p:cNvPr>
          <p:cNvPicPr>
            <a:picLocks noChangeAspect="1"/>
          </p:cNvPicPr>
          <p:nvPr/>
        </p:nvPicPr>
        <p:blipFill>
          <a:blip r:embed="rId3"/>
          <a:stretch>
            <a:fillRect/>
          </a:stretch>
        </p:blipFill>
        <p:spPr>
          <a:xfrm>
            <a:off x="5416933" y="1567643"/>
            <a:ext cx="4750324" cy="45582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26909" y="4269914"/>
            <a:ext cx="10687961" cy="1342001"/>
          </a:xfrm>
          <a:prstGeom prst="rect">
            <a:avLst/>
          </a:prstGeom>
        </p:spPr>
        <p:txBody>
          <a:bodyPr>
            <a:normAutofit/>
          </a:bodyPr>
          <a:lstStyle/>
          <a:p>
            <a:pPr marL="0" indent="0">
              <a:lnSpc>
                <a:spcPct val="100000"/>
              </a:lnSpc>
              <a:spcBef>
                <a:spcPts val="1400"/>
              </a:spcBef>
              <a:buNone/>
            </a:pPr>
            <a:r>
              <a:rPr lang="en-US" sz="1800" b="0" i="0" u="none" strike="noStrike" baseline="0" dirty="0">
                <a:latin typeface="AAAAA C+ Graphik"/>
              </a:rPr>
              <a:t>Explanation: </a:t>
            </a:r>
            <a:r>
              <a:rPr lang="en-US" sz="1800" b="0" i="0" u="none" strike="noStrike" baseline="0" dirty="0">
                <a:latin typeface="AAAAA E+ Graphik"/>
              </a:rPr>
              <a:t>In the LEO orbit the Success appears related to the number of </a:t>
            </a:r>
            <a:r>
              <a:rPr lang="en-US" sz="1800" b="0" i="0" u="none" strike="noStrike" baseline="0" dirty="0">
                <a:latin typeface="AAAAA F+ Graphik"/>
              </a:rPr>
              <a:t>f</a:t>
            </a:r>
            <a:r>
              <a:rPr lang="en-US" sz="1800" b="0" i="0" u="none" strike="noStrike" baseline="0" dirty="0">
                <a:latin typeface="AAAAA E+ Graphik"/>
              </a:rPr>
              <a:t>lights; on the other hand, there seems to be no relationship between </a:t>
            </a:r>
            <a:r>
              <a:rPr lang="en-US" sz="1800" b="0" i="0" u="none" strike="noStrike" baseline="0" dirty="0">
                <a:latin typeface="AAAAA F+ Graphik"/>
              </a:rPr>
              <a:t>f</a:t>
            </a:r>
            <a:r>
              <a:rPr lang="en-US" sz="1800" b="0" i="0" u="none" strike="noStrike" baseline="0" dirty="0">
                <a:latin typeface="AAAAA E+ Graphik"/>
              </a:rPr>
              <a:t>light number when in GTO orbit. </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2FBB65D-F9C5-5DB1-C4DA-313A6FCDD28F}"/>
              </a:ext>
            </a:extLst>
          </p:cNvPr>
          <p:cNvPicPr>
            <a:picLocks noChangeAspect="1"/>
          </p:cNvPicPr>
          <p:nvPr/>
        </p:nvPicPr>
        <p:blipFill>
          <a:blip r:embed="rId3"/>
          <a:stretch>
            <a:fillRect/>
          </a:stretch>
        </p:blipFill>
        <p:spPr>
          <a:xfrm>
            <a:off x="770011" y="1605020"/>
            <a:ext cx="10802440" cy="225123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0268" y="4119448"/>
            <a:ext cx="11215160" cy="1166359"/>
          </a:xfrm>
          <a:prstGeom prst="rect">
            <a:avLst/>
          </a:prstGeom>
        </p:spPr>
        <p:txBody>
          <a:bodyPr>
            <a:normAutofit/>
          </a:bodyPr>
          <a:lstStyle/>
          <a:p>
            <a:pPr marL="0" indent="0">
              <a:lnSpc>
                <a:spcPct val="100000"/>
              </a:lnSpc>
              <a:spcBef>
                <a:spcPts val="1400"/>
              </a:spcBef>
              <a:buNone/>
            </a:pPr>
            <a:r>
              <a:rPr lang="en-US" sz="1800" b="0" i="0" u="none" strike="noStrike" baseline="0" dirty="0">
                <a:latin typeface="AAAAA C+ Graphik"/>
              </a:rPr>
              <a:t>Explanation: </a:t>
            </a:r>
            <a:r>
              <a:rPr lang="en-US" sz="1800" b="0" i="0" u="none" strike="noStrike" baseline="0" dirty="0">
                <a:latin typeface="AAAAA E+ Graphik"/>
              </a:rPr>
              <a:t>Heavy payloads have a negative in</a:t>
            </a:r>
            <a:r>
              <a:rPr lang="en-US" sz="1800" b="0" i="0" u="none" strike="noStrike" baseline="0" dirty="0">
                <a:latin typeface="AAAAA F+ Graphik"/>
              </a:rPr>
              <a:t>f</a:t>
            </a:r>
            <a:r>
              <a:rPr lang="en-US" sz="1800" b="0" i="0" u="none" strike="noStrike" baseline="0" dirty="0">
                <a:latin typeface="AAAAA E+ Graphik"/>
              </a:rPr>
              <a:t>luence on GTO orbits and positive on GTO and Polar LEO (ISS) orbits. </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FBE3902-856F-1EFC-FB1C-9CDD76295252}"/>
              </a:ext>
            </a:extLst>
          </p:cNvPr>
          <p:cNvPicPr>
            <a:picLocks noChangeAspect="1"/>
          </p:cNvPicPr>
          <p:nvPr/>
        </p:nvPicPr>
        <p:blipFill>
          <a:blip r:embed="rId3"/>
          <a:stretch>
            <a:fillRect/>
          </a:stretch>
        </p:blipFill>
        <p:spPr>
          <a:xfrm>
            <a:off x="650268" y="1632859"/>
            <a:ext cx="10902057" cy="223157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38096" y="2766443"/>
            <a:ext cx="1755475"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A55F91E-2A5A-BDB9-3306-90B81B0427A1}"/>
              </a:ext>
            </a:extLst>
          </p:cNvPr>
          <p:cNvPicPr>
            <a:picLocks noChangeAspect="1"/>
          </p:cNvPicPr>
          <p:nvPr/>
        </p:nvPicPr>
        <p:blipFill>
          <a:blip r:embed="rId3"/>
          <a:stretch>
            <a:fillRect/>
          </a:stretch>
        </p:blipFill>
        <p:spPr>
          <a:xfrm>
            <a:off x="2993571" y="1490187"/>
            <a:ext cx="7879535" cy="482916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40022" y="3946575"/>
            <a:ext cx="9745589" cy="1811792"/>
          </a:xfrm>
          <a:prstGeom prst="rect">
            <a:avLst/>
          </a:prstGeom>
        </p:spPr>
        <p:txBody>
          <a:bodyPr>
            <a:normAutofit/>
          </a:bodyPr>
          <a:lstStyle/>
          <a:p>
            <a:pPr marL="0" indent="0">
              <a:lnSpc>
                <a:spcPct val="100000"/>
              </a:lnSpc>
              <a:spcBef>
                <a:spcPts val="1400"/>
              </a:spcBef>
              <a:buNone/>
            </a:pPr>
            <a:r>
              <a:rPr lang="en-US" sz="1800" b="0" i="0" u="none" strike="noStrike" baseline="0" dirty="0">
                <a:latin typeface="AAAAA C+ Graphik"/>
              </a:rPr>
              <a:t>Explanation: </a:t>
            </a:r>
            <a:r>
              <a:rPr lang="en-US" sz="1800" b="0" i="0" u="none" strike="noStrike" baseline="0" dirty="0">
                <a:latin typeface="AAAAA E+ Graphik"/>
              </a:rPr>
              <a:t>Displaying the names of the unique launch sites in the space mission.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AD76596-A314-05ED-D5AB-8E6A7A5B2911}"/>
              </a:ext>
            </a:extLst>
          </p:cNvPr>
          <p:cNvPicPr>
            <a:picLocks noChangeAspect="1"/>
          </p:cNvPicPr>
          <p:nvPr/>
        </p:nvPicPr>
        <p:blipFill>
          <a:blip r:embed="rId3"/>
          <a:stretch>
            <a:fillRect/>
          </a:stretch>
        </p:blipFill>
        <p:spPr>
          <a:xfrm>
            <a:off x="770011" y="1485731"/>
            <a:ext cx="10606892" cy="219363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46443" y="5055508"/>
            <a:ext cx="10008842" cy="4351338"/>
          </a:xfrm>
          <a:prstGeom prst="rect">
            <a:avLst/>
          </a:prstGeom>
        </p:spPr>
        <p:txBody>
          <a:bodyPr>
            <a:normAutofit/>
          </a:bodyPr>
          <a:lstStyle/>
          <a:p>
            <a:pPr marL="0" indent="0">
              <a:lnSpc>
                <a:spcPct val="100000"/>
              </a:lnSpc>
              <a:spcBef>
                <a:spcPts val="1400"/>
              </a:spcBef>
              <a:buNone/>
            </a:pPr>
            <a:r>
              <a:rPr lang="en-US" sz="1800" b="0" i="0" u="none" strike="noStrike" baseline="0" dirty="0">
                <a:latin typeface="AAAAA C+ Graphik"/>
              </a:rPr>
              <a:t>Explanation: </a:t>
            </a:r>
            <a:r>
              <a:rPr lang="en-US" sz="1800" b="0" i="0" u="none" strike="noStrike" baseline="0" dirty="0">
                <a:latin typeface="AAAAA E+ Graphik"/>
              </a:rPr>
              <a:t>Displaying 5 records where launch sites begin with the string 'CCA'. </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74A8C2B-B3B2-ED18-7C66-49EECCAFCD89}"/>
              </a:ext>
            </a:extLst>
          </p:cNvPr>
          <p:cNvPicPr>
            <a:picLocks noChangeAspect="1"/>
          </p:cNvPicPr>
          <p:nvPr/>
        </p:nvPicPr>
        <p:blipFill>
          <a:blip r:embed="rId3"/>
          <a:stretch>
            <a:fillRect/>
          </a:stretch>
        </p:blipFill>
        <p:spPr>
          <a:xfrm>
            <a:off x="1043033" y="1684475"/>
            <a:ext cx="10121921" cy="324198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12383" y="3429000"/>
            <a:ext cx="9745589" cy="4351338"/>
          </a:xfrm>
          <a:prstGeom prst="rect">
            <a:avLst/>
          </a:prstGeom>
        </p:spPr>
        <p:txBody>
          <a:bodyPr>
            <a:normAutofit/>
          </a:bodyPr>
          <a:lstStyle/>
          <a:p>
            <a:pPr marL="0" indent="0">
              <a:lnSpc>
                <a:spcPct val="100000"/>
              </a:lnSpc>
              <a:spcBef>
                <a:spcPts val="1400"/>
              </a:spcBef>
              <a:buNone/>
            </a:pPr>
            <a:r>
              <a:rPr lang="en-US" sz="1800" b="0" i="0" u="none" strike="noStrike" baseline="0" dirty="0">
                <a:latin typeface="AAAAA C+ Graphik"/>
              </a:rPr>
              <a:t>Explanation: </a:t>
            </a:r>
            <a:r>
              <a:rPr lang="en-US" sz="1800" b="0" i="0" u="none" strike="noStrike" baseline="0" dirty="0">
                <a:latin typeface="AAAAA E+ Graphik"/>
              </a:rPr>
              <a:t> Displaying the total payload mass carried by boosters launched by NASA (CRS).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E92D8DB-436B-4603-5BC8-FA25FD56D958}"/>
              </a:ext>
            </a:extLst>
          </p:cNvPr>
          <p:cNvPicPr>
            <a:picLocks noChangeAspect="1"/>
          </p:cNvPicPr>
          <p:nvPr/>
        </p:nvPicPr>
        <p:blipFill>
          <a:blip r:embed="rId3"/>
          <a:stretch>
            <a:fillRect/>
          </a:stretch>
        </p:blipFill>
        <p:spPr>
          <a:xfrm>
            <a:off x="770010" y="1509944"/>
            <a:ext cx="10947453" cy="160337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02123" y="3429000"/>
            <a:ext cx="9745589" cy="549049"/>
          </a:xfrm>
          <a:prstGeom prst="rect">
            <a:avLst/>
          </a:prstGeom>
        </p:spPr>
        <p:txBody>
          <a:bodyPr>
            <a:normAutofit/>
          </a:bodyPr>
          <a:lstStyle/>
          <a:p>
            <a:pPr marL="0" indent="0">
              <a:lnSpc>
                <a:spcPct val="100000"/>
              </a:lnSpc>
              <a:spcBef>
                <a:spcPts val="1400"/>
              </a:spcBef>
              <a:buNone/>
            </a:pPr>
            <a:r>
              <a:rPr lang="en-US" sz="1800" b="1" i="0" u="none" strike="noStrike" baseline="0" dirty="0">
                <a:latin typeface="AAAAA C+ Graphik"/>
              </a:rPr>
              <a:t>Explanation: </a:t>
            </a:r>
            <a:r>
              <a:rPr lang="en-US" sz="1800" b="0" i="0" u="none" strike="noStrike" baseline="0" dirty="0">
                <a:latin typeface="AAAAA E+ Graphik"/>
              </a:rPr>
              <a:t>Displaying average payload mass carried by booster version F9 v1.1.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C3C8B22-E0FA-863F-453C-B93B1675C53D}"/>
              </a:ext>
            </a:extLst>
          </p:cNvPr>
          <p:cNvPicPr>
            <a:picLocks noChangeAspect="1"/>
          </p:cNvPicPr>
          <p:nvPr/>
        </p:nvPicPr>
        <p:blipFill>
          <a:blip r:embed="rId3"/>
          <a:stretch>
            <a:fillRect/>
          </a:stretch>
        </p:blipFill>
        <p:spPr>
          <a:xfrm>
            <a:off x="391409" y="1656776"/>
            <a:ext cx="11409181" cy="162856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3386703"/>
            <a:ext cx="9745589" cy="788534"/>
          </a:xfrm>
          <a:prstGeom prst="rect">
            <a:avLst/>
          </a:prstGeom>
        </p:spPr>
        <p:txBody>
          <a:bodyPr lIns="91440" tIns="45720" rIns="91440" bIns="45720" anchor="t">
            <a:normAutofit/>
          </a:bodyPr>
          <a:lstStyle/>
          <a:p>
            <a:pPr marL="0" indent="0">
              <a:lnSpc>
                <a:spcPct val="100000"/>
              </a:lnSpc>
              <a:spcBef>
                <a:spcPts val="1400"/>
              </a:spcBef>
              <a:buNone/>
            </a:pPr>
            <a:r>
              <a:rPr lang="en-US" sz="1800" b="1" i="0" u="none" strike="noStrike" baseline="0" dirty="0">
                <a:latin typeface="AAAAA C+ Graphik"/>
              </a:rPr>
              <a:t>Explanation: </a:t>
            </a:r>
            <a:r>
              <a:rPr lang="en-US" sz="1800" b="0" i="0" u="none" strike="noStrike" baseline="0" dirty="0">
                <a:latin typeface="AAAAA E+ Graphik"/>
              </a:rPr>
              <a:t>Listing the date when the </a:t>
            </a:r>
            <a:r>
              <a:rPr lang="en-US" sz="1800" b="0" i="0" u="none" strike="noStrike" baseline="0" dirty="0">
                <a:latin typeface="AAAAA F+ Graphik"/>
              </a:rPr>
              <a:t>f</a:t>
            </a:r>
            <a:r>
              <a:rPr lang="en-US" sz="1800" b="0" i="0" u="none" strike="noStrike" baseline="0" dirty="0">
                <a:latin typeface="AAAAA E+ Graphik"/>
              </a:rPr>
              <a:t>irst successful landing outcome in ground pad was achieved.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207F982-C352-7212-DEB7-2B404F4E8281}"/>
              </a:ext>
            </a:extLst>
          </p:cNvPr>
          <p:cNvPicPr>
            <a:picLocks noChangeAspect="1"/>
          </p:cNvPicPr>
          <p:nvPr/>
        </p:nvPicPr>
        <p:blipFill>
          <a:blip r:embed="rId3"/>
          <a:stretch>
            <a:fillRect/>
          </a:stretch>
        </p:blipFill>
        <p:spPr>
          <a:xfrm>
            <a:off x="614090" y="1534826"/>
            <a:ext cx="11260049" cy="164380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134695"/>
            <a:ext cx="9745589" cy="864734"/>
          </a:xfrm>
          <a:prstGeom prst="rect">
            <a:avLst/>
          </a:prstGeom>
        </p:spPr>
        <p:txBody>
          <a:bodyPr lIns="91440" tIns="45720" rIns="91440" bIns="45720" anchor="t">
            <a:normAutofit/>
          </a:bodyPr>
          <a:lstStyle/>
          <a:p>
            <a:pPr marL="0" indent="0">
              <a:lnSpc>
                <a:spcPct val="100000"/>
              </a:lnSpc>
              <a:spcBef>
                <a:spcPts val="1400"/>
              </a:spcBef>
              <a:buNone/>
            </a:pPr>
            <a:r>
              <a:rPr lang="en-US" sz="1800" b="1" i="0" u="none" strike="noStrike" baseline="0" dirty="0">
                <a:latin typeface="AAAAA C+ Graphik"/>
              </a:rPr>
              <a:t>Explanation: </a:t>
            </a:r>
            <a:r>
              <a:rPr lang="en-US" sz="1800" b="0" i="0" u="none" strike="noStrike" baseline="0" dirty="0">
                <a:latin typeface="AAAAA E+ Graphik"/>
              </a:rPr>
              <a:t>Listing the names of the boosters which have success in drone ship and have payload mass greater than 4000 but less than 6000. </a:t>
            </a:r>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68180A3-66A3-6F0D-A7A0-879D74AD88F2}"/>
              </a:ext>
            </a:extLst>
          </p:cNvPr>
          <p:cNvPicPr>
            <a:picLocks noChangeAspect="1"/>
          </p:cNvPicPr>
          <p:nvPr/>
        </p:nvPicPr>
        <p:blipFill>
          <a:blip r:embed="rId3"/>
          <a:stretch>
            <a:fillRect/>
          </a:stretch>
        </p:blipFill>
        <p:spPr>
          <a:xfrm>
            <a:off x="770010" y="1593576"/>
            <a:ext cx="10656959" cy="237970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035630"/>
            <a:ext cx="10122754" cy="168925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32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CC3821FB-B9CC-A75D-23BA-0103DAC0D877}"/>
              </a:ext>
            </a:extLst>
          </p:cNvPr>
          <p:cNvSpPr txBox="1"/>
          <p:nvPr/>
        </p:nvSpPr>
        <p:spPr>
          <a:xfrm>
            <a:off x="770011" y="1720840"/>
            <a:ext cx="8373989" cy="3693319"/>
          </a:xfrm>
          <a:prstGeom prst="rect">
            <a:avLst/>
          </a:prstGeom>
          <a:noFill/>
        </p:spPr>
        <p:txBody>
          <a:bodyPr wrap="square">
            <a:spAutoFit/>
          </a:bodyPr>
          <a:lstStyle/>
          <a:p>
            <a:r>
              <a:rPr lang="en-US" sz="2400" b="1" dirty="0"/>
              <a:t>Summary of methodologies</a:t>
            </a:r>
          </a:p>
          <a:p>
            <a:pPr marL="285750" indent="-285750">
              <a:buFont typeface="Arial" panose="020B0604020202020204" pitchFamily="34" charset="0"/>
              <a:buChar char="•"/>
            </a:pPr>
            <a:r>
              <a:rPr lang="en-US" dirty="0"/>
              <a:t>- Data collection</a:t>
            </a:r>
          </a:p>
          <a:p>
            <a:pPr marL="285750" indent="-285750">
              <a:buFont typeface="Arial" panose="020B0604020202020204" pitchFamily="34" charset="0"/>
              <a:buChar char="•"/>
            </a:pPr>
            <a:r>
              <a:rPr lang="en-US" dirty="0"/>
              <a:t>- Data wrangling</a:t>
            </a:r>
          </a:p>
          <a:p>
            <a:pPr marL="285750" indent="-285750">
              <a:buFont typeface="Arial" panose="020B0604020202020204" pitchFamily="34" charset="0"/>
              <a:buChar char="•"/>
            </a:pPr>
            <a:r>
              <a:rPr lang="en-US" dirty="0"/>
              <a:t>- Exploratory Data Analysis with Data Visualization</a:t>
            </a:r>
          </a:p>
          <a:p>
            <a:pPr marL="285750" indent="-285750">
              <a:buFont typeface="Arial" panose="020B0604020202020204" pitchFamily="34" charset="0"/>
              <a:buChar char="•"/>
            </a:pPr>
            <a:r>
              <a:rPr lang="en-US" dirty="0"/>
              <a:t>- Exploratory Data Analysis with SQL</a:t>
            </a:r>
          </a:p>
          <a:p>
            <a:pPr marL="285750" indent="-285750">
              <a:buFont typeface="Arial" panose="020B0604020202020204" pitchFamily="34" charset="0"/>
              <a:buChar char="•"/>
            </a:pPr>
            <a:r>
              <a:rPr lang="en-US" dirty="0"/>
              <a:t>- Building an interactive map with Folium</a:t>
            </a:r>
          </a:p>
          <a:p>
            <a:pPr marL="285750" indent="-285750">
              <a:buFont typeface="Arial" panose="020B0604020202020204" pitchFamily="34" charset="0"/>
              <a:buChar char="•"/>
            </a:pPr>
            <a:r>
              <a:rPr lang="en-US" dirty="0"/>
              <a:t>- Building a Dashboard with </a:t>
            </a:r>
            <a:r>
              <a:rPr lang="en-US" dirty="0" err="1"/>
              <a:t>Plotly</a:t>
            </a:r>
            <a:r>
              <a:rPr lang="en-US" dirty="0"/>
              <a:t> Dash</a:t>
            </a:r>
          </a:p>
          <a:p>
            <a:pPr marL="285750" indent="-285750">
              <a:buFont typeface="Arial" panose="020B0604020202020204" pitchFamily="34" charset="0"/>
              <a:buChar char="•"/>
            </a:pPr>
            <a:r>
              <a:rPr lang="en-US" dirty="0"/>
              <a:t>- Predictive analysis (Classification)</a:t>
            </a:r>
          </a:p>
          <a:p>
            <a:r>
              <a:rPr lang="en-US" sz="2400" b="1" dirty="0"/>
              <a:t>Summary of all results</a:t>
            </a:r>
          </a:p>
          <a:p>
            <a:pPr marL="285750" indent="-285750">
              <a:buFont typeface="Arial" panose="020B0604020202020204" pitchFamily="34" charset="0"/>
              <a:buChar char="•"/>
            </a:pPr>
            <a:r>
              <a:rPr lang="en-US" dirty="0"/>
              <a:t>- Exploratory Data Analysis results</a:t>
            </a:r>
          </a:p>
          <a:p>
            <a:pPr marL="285750" indent="-285750">
              <a:buFont typeface="Arial" panose="020B0604020202020204" pitchFamily="34" charset="0"/>
              <a:buChar char="•"/>
            </a:pPr>
            <a:r>
              <a:rPr lang="en-US" dirty="0"/>
              <a:t>- Interactive analytics demo in screenshots</a:t>
            </a:r>
          </a:p>
          <a:p>
            <a:pPr marL="285750" indent="-285750">
              <a:buFont typeface="Arial" panose="020B0604020202020204" pitchFamily="34" charset="0"/>
              <a:buChar char="•"/>
            </a:pPr>
            <a:r>
              <a:rPr lang="en-US" dirty="0"/>
              <a:t>- Predictive analysis results</a:t>
            </a:r>
            <a:endParaRPr lang="en-IN"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36810" y="3952232"/>
            <a:ext cx="9745589" cy="821192"/>
          </a:xfrm>
          <a:prstGeom prst="rect">
            <a:avLst/>
          </a:prstGeom>
        </p:spPr>
        <p:txBody>
          <a:bodyPr>
            <a:normAutofit/>
          </a:bodyPr>
          <a:lstStyle/>
          <a:p>
            <a:pPr marL="0" indent="0">
              <a:lnSpc>
                <a:spcPct val="100000"/>
              </a:lnSpc>
              <a:spcBef>
                <a:spcPts val="1400"/>
              </a:spcBef>
              <a:buNone/>
            </a:pPr>
            <a:r>
              <a:rPr lang="en-US" sz="2400" b="1" i="0" u="none" strike="noStrike" baseline="0" dirty="0">
                <a:latin typeface="AAAAA C+ Graphik"/>
              </a:rPr>
              <a:t>Explanation: </a:t>
            </a:r>
            <a:r>
              <a:rPr lang="en-US" sz="1800" b="0" i="0" u="none" strike="noStrike" baseline="0" dirty="0">
                <a:latin typeface="AAAAA E+ Graphik"/>
              </a:rPr>
              <a:t>Listing the total number of successful and failure mission outcomes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E8DBCC3-DF66-CE70-8CF5-6E6910CD2A42}"/>
              </a:ext>
            </a:extLst>
          </p:cNvPr>
          <p:cNvPicPr>
            <a:picLocks noChangeAspect="1"/>
          </p:cNvPicPr>
          <p:nvPr/>
        </p:nvPicPr>
        <p:blipFill>
          <a:blip r:embed="rId3"/>
          <a:stretch>
            <a:fillRect/>
          </a:stretch>
        </p:blipFill>
        <p:spPr>
          <a:xfrm>
            <a:off x="770010" y="1651414"/>
            <a:ext cx="10575919" cy="214769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5325992"/>
            <a:ext cx="9745589" cy="401639"/>
          </a:xfrm>
          <a:prstGeom prst="rect">
            <a:avLst/>
          </a:prstGeom>
        </p:spPr>
        <p:txBody>
          <a:bodyPr>
            <a:normAutofit/>
          </a:bodyPr>
          <a:lstStyle/>
          <a:p>
            <a:pPr marL="0" indent="0">
              <a:lnSpc>
                <a:spcPct val="100000"/>
              </a:lnSpc>
              <a:spcBef>
                <a:spcPts val="1400"/>
              </a:spcBef>
              <a:buNone/>
            </a:pPr>
            <a:r>
              <a:rPr lang="en-US" sz="1800" b="0" i="0" u="none" strike="noStrike" baseline="0" dirty="0">
                <a:latin typeface="AAAAA C+ Graphik"/>
              </a:rPr>
              <a:t>Explanation: </a:t>
            </a:r>
            <a:r>
              <a:rPr lang="en-US" sz="1800" b="0" i="0" u="none" strike="noStrike" baseline="0" dirty="0">
                <a:latin typeface="AAAAA E+ Graphik"/>
              </a:rPr>
              <a:t>Listing the names of the booster versions which have carried the maximum payload mass.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85A7BBF-7E86-48EA-1570-00CCA182A1AB}"/>
              </a:ext>
            </a:extLst>
          </p:cNvPr>
          <p:cNvPicPr>
            <a:picLocks noChangeAspect="1"/>
          </p:cNvPicPr>
          <p:nvPr/>
        </p:nvPicPr>
        <p:blipFill>
          <a:blip r:embed="rId3"/>
          <a:stretch>
            <a:fillRect/>
          </a:stretch>
        </p:blipFill>
        <p:spPr>
          <a:xfrm>
            <a:off x="689603" y="1676400"/>
            <a:ext cx="10712058" cy="347254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3839591"/>
            <a:ext cx="9745589" cy="810306"/>
          </a:xfrm>
          <a:prstGeom prst="rect">
            <a:avLst/>
          </a:prstGeom>
        </p:spPr>
        <p:txBody>
          <a:bodyPr lIns="91440" tIns="45720" rIns="91440" bIns="45720" anchor="t">
            <a:normAutofit/>
          </a:bodyPr>
          <a:lstStyle/>
          <a:p>
            <a:pPr marL="0" indent="0">
              <a:lnSpc>
                <a:spcPct val="100000"/>
              </a:lnSpc>
              <a:spcBef>
                <a:spcPts val="1400"/>
              </a:spcBef>
              <a:buNone/>
            </a:pPr>
            <a:r>
              <a:rPr lang="en-US" sz="1800" b="1" u="none" strike="noStrike" baseline="0" dirty="0">
                <a:latin typeface="AAAAA C+ Graphik"/>
              </a:rPr>
              <a:t>Explanation: </a:t>
            </a:r>
            <a:r>
              <a:rPr lang="en-US" sz="1800" b="0" i="0" u="none" strike="noStrike" baseline="0" dirty="0">
                <a:latin typeface="AAAAA E+ Graphik"/>
              </a:rPr>
              <a:t>Listing the failed landing outcomes in drone ship, their booster versions and launch site names for the months in year 2015. </a:t>
            </a:r>
            <a:endParaRPr lang="en-US" dirty="0">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2A16493-F1E6-96C8-CAE6-33F67FBB4A8F}"/>
              </a:ext>
            </a:extLst>
          </p:cNvPr>
          <p:cNvPicPr>
            <a:picLocks noChangeAspect="1"/>
          </p:cNvPicPr>
          <p:nvPr/>
        </p:nvPicPr>
        <p:blipFill>
          <a:blip r:embed="rId3"/>
          <a:stretch>
            <a:fillRect/>
          </a:stretch>
        </p:blipFill>
        <p:spPr>
          <a:xfrm>
            <a:off x="911269" y="1746615"/>
            <a:ext cx="10467413" cy="18392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5143" y="4993368"/>
            <a:ext cx="10400468" cy="4351338"/>
          </a:xfrm>
          <a:prstGeom prst="rect">
            <a:avLst/>
          </a:prstGeom>
        </p:spPr>
        <p:txBody>
          <a:bodyPr lIns="91440" tIns="45720" rIns="91440" bIns="45720" anchor="t"/>
          <a:lstStyle/>
          <a:p>
            <a:pPr marL="0" indent="0">
              <a:lnSpc>
                <a:spcPct val="100000"/>
              </a:lnSpc>
              <a:spcBef>
                <a:spcPts val="1400"/>
              </a:spcBef>
              <a:buNone/>
            </a:pPr>
            <a:r>
              <a:rPr lang="en-US" sz="2000" b="1" i="0" u="none" strike="noStrike" baseline="0" dirty="0">
                <a:latin typeface="AAAAA C+ Graphik"/>
              </a:rPr>
              <a:t>Explanation: </a:t>
            </a:r>
            <a:r>
              <a:rPr lang="en-US" sz="1800" b="0" i="0" u="none" strike="noStrike" baseline="0" dirty="0">
                <a:latin typeface="AAAAA E+ Graphik"/>
              </a:rPr>
              <a:t>Ranking the count of landing outcomes (such as Failure (drone ship) or Success (ground pad)) between the date 2010-06-04 and 2017-03-20 in descending order.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3D230AF-8400-EF31-04EB-37D4183E2BFE}"/>
              </a:ext>
            </a:extLst>
          </p:cNvPr>
          <p:cNvPicPr>
            <a:picLocks noChangeAspect="1"/>
          </p:cNvPicPr>
          <p:nvPr/>
        </p:nvPicPr>
        <p:blipFill>
          <a:blip r:embed="rId3"/>
          <a:stretch>
            <a:fillRect/>
          </a:stretch>
        </p:blipFill>
        <p:spPr>
          <a:xfrm>
            <a:off x="885143" y="1398518"/>
            <a:ext cx="10400467" cy="35948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53482"/>
            <a:ext cx="5010303" cy="435133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000" b="1" i="0" u="none" strike="noStrike" baseline="0" dirty="0">
                <a:latin typeface="AAAAA C+ Graphik"/>
              </a:rPr>
              <a:t>Explanation: </a:t>
            </a:r>
          </a:p>
          <a:p>
            <a:pPr marL="0" indent="0">
              <a:lnSpc>
                <a:spcPct val="100000"/>
              </a:lnSpc>
              <a:spcBef>
                <a:spcPts val="1400"/>
              </a:spcBef>
              <a:buNone/>
            </a:pPr>
            <a:r>
              <a:rPr lang="en-US" sz="1800" b="0" i="0" u="none" strike="noStrike" baseline="0" dirty="0">
                <a:latin typeface="AAAAA E+ Graphik"/>
              </a:rPr>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a:p>
            <a:pPr marL="0" indent="0">
              <a:lnSpc>
                <a:spcPct val="100000"/>
              </a:lnSpc>
              <a:spcBef>
                <a:spcPts val="1400"/>
              </a:spcBef>
              <a:buNone/>
            </a:pPr>
            <a:r>
              <a:rPr lang="en-US" sz="1800" b="0" i="0" u="none" strike="noStrike" baseline="0" dirty="0">
                <a:latin typeface="AAAAA E+ Graphik"/>
              </a:rPr>
              <a:t>• All launch sites are in very close proximity to the coast, while launching rockets towards the ocean it </a:t>
            </a:r>
            <a:r>
              <a:rPr lang="en-US" sz="1800" b="0" i="0" u="none" strike="noStrike" baseline="0" dirty="0" err="1">
                <a:latin typeface="AAAAA E+ Graphik"/>
              </a:rPr>
              <a:t>minimises</a:t>
            </a:r>
            <a:r>
              <a:rPr lang="en-US" sz="1800" b="0" i="0" u="none" strike="noStrike" baseline="0" dirty="0">
                <a:latin typeface="AAAAA E+ Graphik"/>
              </a:rPr>
              <a:t> the risk of having any debris dropping or exploding near people.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6" name="Picture 5">
            <a:extLst>
              <a:ext uri="{FF2B5EF4-FFF2-40B4-BE49-F238E27FC236}">
                <a16:creationId xmlns:a16="http://schemas.microsoft.com/office/drawing/2014/main" id="{BF9347E0-858A-FAC2-0065-8A799F122431}"/>
              </a:ext>
            </a:extLst>
          </p:cNvPr>
          <p:cNvPicPr>
            <a:picLocks noChangeAspect="1"/>
          </p:cNvPicPr>
          <p:nvPr/>
        </p:nvPicPr>
        <p:blipFill>
          <a:blip r:embed="rId3"/>
          <a:stretch>
            <a:fillRect/>
          </a:stretch>
        </p:blipFill>
        <p:spPr>
          <a:xfrm>
            <a:off x="6027811" y="1407344"/>
            <a:ext cx="4915326" cy="413039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85696" y="1762852"/>
            <a:ext cx="4191363" cy="3995691"/>
          </a:xfrm>
          <a:prstGeom prst="rect">
            <a:avLst/>
          </a:prstGeom>
        </p:spPr>
        <p:txBody>
          <a:bodyPr lIns="91440" tIns="45720" rIns="91440" bIns="45720" anchor="t">
            <a:normAutofit fontScale="92500"/>
          </a:bodyPr>
          <a:lstStyle/>
          <a:p>
            <a:pPr marL="0" indent="0">
              <a:lnSpc>
                <a:spcPct val="100000"/>
              </a:lnSpc>
              <a:spcBef>
                <a:spcPts val="1400"/>
              </a:spcBef>
              <a:buNone/>
            </a:pPr>
            <a:r>
              <a:rPr lang="en-US" sz="3000" b="1" dirty="0">
                <a:solidFill>
                  <a:schemeClr val="accent3">
                    <a:lumMod val="25000"/>
                  </a:schemeClr>
                </a:solidFill>
                <a:latin typeface="Abadi"/>
              </a:rPr>
              <a:t>Explanation:</a:t>
            </a:r>
          </a:p>
          <a:p>
            <a:pPr>
              <a:lnSpc>
                <a:spcPct val="100000"/>
              </a:lnSpc>
              <a:spcBef>
                <a:spcPts val="1400"/>
              </a:spcBef>
            </a:pPr>
            <a:r>
              <a:rPr lang="en-US" sz="2200" dirty="0">
                <a:solidFill>
                  <a:schemeClr val="accent3">
                    <a:lumMod val="25000"/>
                  </a:schemeClr>
                </a:solidFill>
                <a:latin typeface="Abadi"/>
              </a:rPr>
              <a:t>From the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-labeled markers we should be able to easily identify which launch sites have relatively high success rates.</a:t>
            </a:r>
          </a:p>
          <a:p>
            <a:pPr marL="0" indent="0">
              <a:lnSpc>
                <a:spcPct val="100000"/>
              </a:lnSpc>
              <a:spcBef>
                <a:spcPts val="1400"/>
              </a:spcBef>
              <a:buNone/>
            </a:pPr>
            <a:r>
              <a:rPr lang="en-US" sz="2200" dirty="0">
                <a:solidFill>
                  <a:schemeClr val="accent3">
                    <a:lumMod val="25000"/>
                  </a:schemeClr>
                </a:solidFill>
                <a:latin typeface="Abadi"/>
              </a:rPr>
              <a:t>- Green Marker = Successful Launch</a:t>
            </a:r>
          </a:p>
          <a:p>
            <a:pPr marL="0" indent="0">
              <a:lnSpc>
                <a:spcPct val="100000"/>
              </a:lnSpc>
              <a:spcBef>
                <a:spcPts val="1400"/>
              </a:spcBef>
              <a:buNone/>
            </a:pPr>
            <a:r>
              <a:rPr lang="en-US" sz="2200" dirty="0">
                <a:solidFill>
                  <a:schemeClr val="accent3">
                    <a:lumMod val="25000"/>
                  </a:schemeClr>
                </a:solidFill>
                <a:latin typeface="Abadi"/>
              </a:rPr>
              <a:t>- Red Marker = Failed Launch</a:t>
            </a:r>
          </a:p>
          <a:p>
            <a:pPr>
              <a:lnSpc>
                <a:spcPct val="100000"/>
              </a:lnSpc>
              <a:spcBef>
                <a:spcPts val="1400"/>
              </a:spcBef>
            </a:pPr>
            <a:r>
              <a:rPr lang="en-US" sz="2200" dirty="0">
                <a:solidFill>
                  <a:schemeClr val="accent3">
                    <a:lumMod val="25000"/>
                  </a:schemeClr>
                </a:solidFill>
                <a:latin typeface="Abadi"/>
              </a:rPr>
              <a:t>Launch Site KSC LC-39A has a very high Success Rate.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p>
        </p:txBody>
      </p:sp>
      <p:pic>
        <p:nvPicPr>
          <p:cNvPr id="4" name="Picture 3">
            <a:extLst>
              <a:ext uri="{FF2B5EF4-FFF2-40B4-BE49-F238E27FC236}">
                <a16:creationId xmlns:a16="http://schemas.microsoft.com/office/drawing/2014/main" id="{81423BB5-883F-EA31-6C33-51D8F0204826}"/>
              </a:ext>
            </a:extLst>
          </p:cNvPr>
          <p:cNvPicPr>
            <a:picLocks noChangeAspect="1"/>
          </p:cNvPicPr>
          <p:nvPr/>
        </p:nvPicPr>
        <p:blipFill>
          <a:blip r:embed="rId3"/>
          <a:stretch>
            <a:fillRect/>
          </a:stretch>
        </p:blipFill>
        <p:spPr>
          <a:xfrm>
            <a:off x="6275432" y="1744256"/>
            <a:ext cx="4191363" cy="415326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606047" cy="431482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1600" dirty="0">
                <a:solidFill>
                  <a:schemeClr val="accent3">
                    <a:lumMod val="25000"/>
                  </a:schemeClr>
                </a:solidFill>
              </a:rPr>
              <a:t>Explanation:</a:t>
            </a:r>
          </a:p>
          <a:p>
            <a:pPr marL="0" indent="0">
              <a:lnSpc>
                <a:spcPct val="100000"/>
              </a:lnSpc>
              <a:spcBef>
                <a:spcPts val="1400"/>
              </a:spcBef>
              <a:buNone/>
            </a:pPr>
            <a:r>
              <a:rPr lang="en-US" sz="1600" dirty="0">
                <a:solidFill>
                  <a:schemeClr val="accent3">
                    <a:lumMod val="25000"/>
                  </a:schemeClr>
                </a:solidFill>
              </a:rPr>
              <a:t>From the visual analysis of the launch site KSC LC-39A we can clearly see that it is:</a:t>
            </a:r>
          </a:p>
          <a:p>
            <a:pPr marL="0" indent="0">
              <a:lnSpc>
                <a:spcPct val="100000"/>
              </a:lnSpc>
              <a:spcBef>
                <a:spcPts val="1400"/>
              </a:spcBef>
              <a:buNone/>
            </a:pPr>
            <a:r>
              <a:rPr lang="en-US" sz="1600" dirty="0">
                <a:solidFill>
                  <a:schemeClr val="accent3">
                    <a:lumMod val="25000"/>
                  </a:schemeClr>
                </a:solidFill>
              </a:rPr>
              <a:t>- relative close to railway (15.23 km)</a:t>
            </a:r>
          </a:p>
          <a:p>
            <a:pPr marL="0" indent="0">
              <a:lnSpc>
                <a:spcPct val="100000"/>
              </a:lnSpc>
              <a:spcBef>
                <a:spcPts val="1400"/>
              </a:spcBef>
              <a:buNone/>
            </a:pPr>
            <a:r>
              <a:rPr lang="en-US" sz="1600" dirty="0">
                <a:solidFill>
                  <a:schemeClr val="accent3">
                    <a:lumMod val="25000"/>
                  </a:schemeClr>
                </a:solidFill>
              </a:rPr>
              <a:t>- relative close to highway (20.28 km)</a:t>
            </a:r>
          </a:p>
          <a:p>
            <a:pPr>
              <a:lnSpc>
                <a:spcPct val="100000"/>
              </a:lnSpc>
              <a:spcBef>
                <a:spcPts val="1400"/>
              </a:spcBef>
              <a:buFontTx/>
              <a:buChar char="-"/>
            </a:pPr>
            <a:r>
              <a:rPr lang="en-US" sz="1600" dirty="0">
                <a:solidFill>
                  <a:schemeClr val="accent3">
                    <a:lumMod val="25000"/>
                  </a:schemeClr>
                </a:solidFill>
              </a:rPr>
              <a:t>relative close to coastline (14.99 km)</a:t>
            </a:r>
          </a:p>
          <a:p>
            <a:pPr marL="0" indent="0">
              <a:lnSpc>
                <a:spcPct val="100000"/>
              </a:lnSpc>
              <a:spcBef>
                <a:spcPts val="1400"/>
              </a:spcBef>
              <a:buNone/>
            </a:pPr>
            <a:r>
              <a:rPr lang="en-US" sz="1600" dirty="0">
                <a:solidFill>
                  <a:schemeClr val="accent3">
                    <a:lumMod val="25000"/>
                  </a:schemeClr>
                </a:solidFill>
              </a:rPr>
              <a:t> Also the launch site KSC LC-39A is relative close to its closest city Titusville (16.32 km).</a:t>
            </a:r>
          </a:p>
          <a:p>
            <a:pPr marL="0" indent="0">
              <a:lnSpc>
                <a:spcPct val="100000"/>
              </a:lnSpc>
              <a:spcBef>
                <a:spcPts val="1400"/>
              </a:spcBef>
              <a:buNone/>
            </a:pPr>
            <a:r>
              <a:rPr lang="en-US" sz="1600" dirty="0">
                <a:solidFill>
                  <a:schemeClr val="accent3">
                    <a:lumMod val="25000"/>
                  </a:schemeClr>
                </a:solidFill>
              </a:rPr>
              <a:t>Failed rocket with its high speed can cover distances like 15-20 km in few seconds. It could be potentially dangerous to populated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KSC LC-39A to its proximities</a:t>
            </a:r>
          </a:p>
        </p:txBody>
      </p:sp>
      <p:pic>
        <p:nvPicPr>
          <p:cNvPr id="7" name="Picture 6">
            <a:extLst>
              <a:ext uri="{FF2B5EF4-FFF2-40B4-BE49-F238E27FC236}">
                <a16:creationId xmlns:a16="http://schemas.microsoft.com/office/drawing/2014/main" id="{CD77153B-48DA-0018-3067-BEA9FC4D6495}"/>
              </a:ext>
            </a:extLst>
          </p:cNvPr>
          <p:cNvPicPr>
            <a:picLocks noChangeAspect="1"/>
          </p:cNvPicPr>
          <p:nvPr/>
        </p:nvPicPr>
        <p:blipFill>
          <a:blip r:embed="rId3"/>
          <a:stretch>
            <a:fillRect/>
          </a:stretch>
        </p:blipFill>
        <p:spPr>
          <a:xfrm>
            <a:off x="4614737" y="1690688"/>
            <a:ext cx="6401605" cy="418155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11967"/>
            <a:ext cx="10877704" cy="4351338"/>
          </a:xfrm>
          <a:prstGeom prst="rect">
            <a:avLst/>
          </a:prstGeom>
        </p:spPr>
        <p:txBody>
          <a:bodyPr lIns="91440" tIns="45720" rIns="91440" bIns="45720" anchor="t">
            <a:normAutofit/>
          </a:bodyPr>
          <a:lstStyle/>
          <a:p>
            <a:pPr>
              <a:lnSpc>
                <a:spcPct val="100000"/>
              </a:lnSpc>
              <a:spcBef>
                <a:spcPts val="1400"/>
              </a:spcBef>
            </a:pPr>
            <a:r>
              <a:rPr lang="en-US" sz="1800" b="0" i="0" u="none" strike="noStrike" baseline="0" dirty="0">
                <a:latin typeface="AAAAA C+ Graphik"/>
              </a:rPr>
              <a:t>Explanation: </a:t>
            </a:r>
            <a:r>
              <a:rPr lang="en-US" sz="1800" b="0" i="0" u="none" strike="noStrike" baseline="0" dirty="0">
                <a:latin typeface="AAAAA E+ Graphik"/>
              </a:rPr>
              <a:t>The chart clearly shows that from all the sites, KSC LC-39A has the most successful launches. </a:t>
            </a:r>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6D46E813-FC1A-E462-66D1-561B1BF3ECB9}"/>
              </a:ext>
            </a:extLst>
          </p:cNvPr>
          <p:cNvPicPr>
            <a:picLocks noChangeAspect="1"/>
          </p:cNvPicPr>
          <p:nvPr/>
        </p:nvPicPr>
        <p:blipFill>
          <a:blip r:embed="rId3"/>
          <a:stretch>
            <a:fillRect/>
          </a:stretch>
        </p:blipFill>
        <p:spPr>
          <a:xfrm>
            <a:off x="770011" y="2038228"/>
            <a:ext cx="10777666" cy="320868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6298" y="1763486"/>
            <a:ext cx="5446788" cy="26563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i="0" u="none" strike="noStrike" baseline="0" dirty="0">
                <a:solidFill>
                  <a:schemeClr val="tx1"/>
                </a:solidFill>
                <a:latin typeface="+mn-lt"/>
              </a:rPr>
              <a:t>Project background and context</a:t>
            </a:r>
          </a:p>
          <a:p>
            <a:pPr algn="just">
              <a:spcBef>
                <a:spcPts val="1400"/>
              </a:spcBef>
            </a:pPr>
            <a:r>
              <a:rPr lang="en-US" sz="1400" b="0" i="0" u="none" strike="noStrike" baseline="0" dirty="0">
                <a:solidFill>
                  <a:schemeClr val="tx1"/>
                </a:solidFill>
                <a:latin typeface="+mn-lt"/>
              </a:rPr>
              <a:t>SpaceX is the most successful company of the commercial space</a:t>
            </a:r>
          </a:p>
          <a:p>
            <a:pPr algn="just">
              <a:spcBef>
                <a:spcPts val="1400"/>
              </a:spcBef>
            </a:pPr>
            <a:r>
              <a:rPr lang="en-US" sz="1400" b="0" i="0" u="none" strike="noStrike" baseline="0" dirty="0">
                <a:solidFill>
                  <a:schemeClr val="tx1"/>
                </a:solidFill>
                <a:latin typeface="+mn-lt"/>
              </a:rPr>
              <a:t>age, making space travel affordable. The company advertises Falcon</a:t>
            </a:r>
          </a:p>
          <a:p>
            <a:pPr algn="just">
              <a:spcBef>
                <a:spcPts val="1400"/>
              </a:spcBef>
            </a:pPr>
            <a:r>
              <a:rPr lang="en-US" sz="1400" b="0" i="0" u="none" strike="noStrike" baseline="0" dirty="0">
                <a:solidFill>
                  <a:schemeClr val="tx1"/>
                </a:solidFill>
                <a:latin typeface="+mn-lt"/>
              </a:rPr>
              <a:t>9 rocket launches on its website, with a cost of 62 million dollars;</a:t>
            </a:r>
          </a:p>
          <a:p>
            <a:pPr algn="just">
              <a:spcBef>
                <a:spcPts val="1400"/>
              </a:spcBef>
            </a:pPr>
            <a:r>
              <a:rPr lang="en-US" sz="1400" b="0" i="0" u="none" strike="noStrike" baseline="0" dirty="0">
                <a:solidFill>
                  <a:schemeClr val="tx1"/>
                </a:solidFill>
                <a:latin typeface="+mn-lt"/>
              </a:rPr>
              <a:t>other providers cost upward of 165 million dollars each, much of the</a:t>
            </a:r>
          </a:p>
          <a:p>
            <a:pPr algn="just">
              <a:spcBef>
                <a:spcPts val="1400"/>
              </a:spcBef>
            </a:pPr>
            <a:r>
              <a:rPr lang="en-US" sz="1400" b="0" i="0" u="none" strike="noStrike" baseline="0" dirty="0">
                <a:solidFill>
                  <a:schemeClr val="tx1"/>
                </a:solidFill>
                <a:latin typeface="+mn-lt"/>
              </a:rPr>
              <a:t>savings is because SpaceX can reuse the first stage. Therefore, if we</a:t>
            </a:r>
          </a:p>
          <a:p>
            <a:pPr algn="just">
              <a:spcBef>
                <a:spcPts val="1400"/>
              </a:spcBef>
            </a:pPr>
            <a:r>
              <a:rPr lang="en-US" sz="1400" b="0" i="0" u="none" strike="noStrike" baseline="0" dirty="0">
                <a:solidFill>
                  <a:schemeClr val="tx1"/>
                </a:solidFill>
                <a:latin typeface="+mn-lt"/>
              </a:rPr>
              <a:t>can determine if the first stage will land, we can determine the cost</a:t>
            </a:r>
          </a:p>
          <a:p>
            <a:pPr algn="just">
              <a:spcBef>
                <a:spcPts val="1400"/>
              </a:spcBef>
            </a:pPr>
            <a:r>
              <a:rPr lang="en-US" sz="1400" b="0" i="0" u="none" strike="noStrike" baseline="0" dirty="0">
                <a:solidFill>
                  <a:schemeClr val="tx1"/>
                </a:solidFill>
                <a:latin typeface="+mn-lt"/>
              </a:rPr>
              <a:t>of a launch. Based on public information and machine learning</a:t>
            </a:r>
          </a:p>
          <a:p>
            <a:pPr algn="just">
              <a:spcBef>
                <a:spcPts val="1400"/>
              </a:spcBef>
            </a:pPr>
            <a:r>
              <a:rPr lang="en-US" sz="1400" b="0" i="0" u="none" strike="noStrike" baseline="0" dirty="0">
                <a:solidFill>
                  <a:schemeClr val="tx1"/>
                </a:solidFill>
                <a:latin typeface="+mn-lt"/>
              </a:rPr>
              <a:t>models, we are going to predict if SpaceX will reuse the first stage</a:t>
            </a:r>
            <a:r>
              <a:rPr lang="en-US" sz="1100" b="0" i="0" u="none" strike="noStrike" baseline="0" dirty="0">
                <a:solidFill>
                  <a:schemeClr val="tx1"/>
                </a:solidFill>
                <a:latin typeface="+mn-lt"/>
              </a:rPr>
              <a:t>.</a:t>
            </a:r>
          </a:p>
        </p:txBody>
      </p:sp>
      <p:sp>
        <p:nvSpPr>
          <p:cNvPr id="3" name="TextBox 2">
            <a:extLst>
              <a:ext uri="{FF2B5EF4-FFF2-40B4-BE49-F238E27FC236}">
                <a16:creationId xmlns:a16="http://schemas.microsoft.com/office/drawing/2014/main" id="{7353A3A4-F80C-8735-8259-2809A2FA4052}"/>
              </a:ext>
            </a:extLst>
          </p:cNvPr>
          <p:cNvSpPr txBox="1"/>
          <p:nvPr/>
        </p:nvSpPr>
        <p:spPr>
          <a:xfrm>
            <a:off x="6775296" y="1698172"/>
            <a:ext cx="3000075" cy="3308598"/>
          </a:xfrm>
          <a:prstGeom prst="rect">
            <a:avLst/>
          </a:prstGeom>
          <a:noFill/>
        </p:spPr>
        <p:txBody>
          <a:bodyPr wrap="square">
            <a:spAutoFit/>
          </a:bodyPr>
          <a:lstStyle/>
          <a:p>
            <a:pPr>
              <a:spcBef>
                <a:spcPts val="1400"/>
              </a:spcBef>
            </a:pPr>
            <a:r>
              <a:rPr lang="en-US" sz="2400" b="1" i="0" u="none" strike="noStrike" baseline="0" dirty="0">
                <a:solidFill>
                  <a:schemeClr val="tx1"/>
                </a:solidFill>
                <a:latin typeface="+mn-lt"/>
              </a:rPr>
              <a:t>Questions to be answered</a:t>
            </a:r>
          </a:p>
          <a:p>
            <a:pPr marL="285750" indent="-285750" algn="just">
              <a:spcBef>
                <a:spcPts val="1400"/>
              </a:spcBef>
              <a:buFont typeface="Arial" panose="020B0604020202020204" pitchFamily="34" charset="0"/>
              <a:buChar char="•"/>
            </a:pPr>
            <a:r>
              <a:rPr lang="en-US" sz="1400" b="0" i="0" u="none" strike="noStrike" baseline="0" dirty="0">
                <a:solidFill>
                  <a:schemeClr val="tx1"/>
                </a:solidFill>
                <a:latin typeface="+mn-lt"/>
              </a:rPr>
              <a:t>- How do variables such as payload mass, launch site, number of flights, and orbits affect the success of the first stage landing?</a:t>
            </a:r>
          </a:p>
          <a:p>
            <a:pPr marL="285750" indent="-285750" algn="just">
              <a:spcBef>
                <a:spcPts val="1400"/>
              </a:spcBef>
              <a:buFont typeface="Arial" panose="020B0604020202020204" pitchFamily="34" charset="0"/>
              <a:buChar char="•"/>
            </a:pPr>
            <a:r>
              <a:rPr lang="en-US" sz="1400" b="0" i="0" u="none" strike="noStrike" baseline="0" dirty="0">
                <a:solidFill>
                  <a:schemeClr val="tx1"/>
                </a:solidFill>
                <a:latin typeface="+mn-lt"/>
              </a:rPr>
              <a:t>- Does the rate of successful landings increase over the years?</a:t>
            </a:r>
          </a:p>
          <a:p>
            <a:pPr marL="285750" indent="-285750" algn="just">
              <a:spcBef>
                <a:spcPts val="1400"/>
              </a:spcBef>
              <a:buFont typeface="Arial" panose="020B0604020202020204" pitchFamily="34" charset="0"/>
              <a:buChar char="•"/>
            </a:pPr>
            <a:r>
              <a:rPr lang="en-US" sz="1400" b="0" i="0" u="none" strike="noStrike" baseline="0" dirty="0">
                <a:solidFill>
                  <a:schemeClr val="tx1"/>
                </a:solidFill>
                <a:latin typeface="+mn-lt"/>
              </a:rPr>
              <a:t>- What is the best algorithm that can be used for binary classification in this case?</a:t>
            </a:r>
            <a:endParaRPr lang="en-US" sz="1200" dirty="0">
              <a:solidFill>
                <a:schemeClr val="tx1"/>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5170" y="1380967"/>
            <a:ext cx="11305573"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rPr>
              <a:t>Explanation: KSC LC-39A has the highest launch success rate (76.9%) with 10 successful and only 3 failed landings.</a:t>
            </a:r>
          </a:p>
          <a:p>
            <a:pPr marL="0" indent="0">
              <a:buNone/>
            </a:pPr>
            <a:endParaRPr lang="en-US" sz="20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30F6859F-7D3D-6404-951B-D1057D2C60E6}"/>
              </a:ext>
            </a:extLst>
          </p:cNvPr>
          <p:cNvPicPr>
            <a:picLocks noChangeAspect="1"/>
          </p:cNvPicPr>
          <p:nvPr/>
        </p:nvPicPr>
        <p:blipFill>
          <a:blip r:embed="rId3"/>
          <a:stretch>
            <a:fillRect/>
          </a:stretch>
        </p:blipFill>
        <p:spPr>
          <a:xfrm>
            <a:off x="533830" y="2149269"/>
            <a:ext cx="11157427" cy="320992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6065942"/>
            <a:ext cx="10910360" cy="4351338"/>
          </a:xfrm>
          <a:prstGeom prst="rect">
            <a:avLst/>
          </a:prstGeom>
        </p:spPr>
        <p:txBody>
          <a:bodyPr lIns="91440" tIns="45720" rIns="91440" bIns="45720" anchor="t">
            <a:normAutofit/>
          </a:bodyPr>
          <a:lstStyle/>
          <a:p>
            <a:pPr marL="0" indent="0">
              <a:lnSpc>
                <a:spcPct val="100000"/>
              </a:lnSpc>
              <a:spcBef>
                <a:spcPts val="1400"/>
              </a:spcBef>
              <a:buNone/>
            </a:pPr>
            <a:r>
              <a:rPr lang="en-US" sz="1800" b="1" i="0" u="none" strike="noStrike" baseline="0" dirty="0">
                <a:latin typeface="AAAAA C+ Graphik"/>
              </a:rPr>
              <a:t>Explanation: </a:t>
            </a:r>
            <a:r>
              <a:rPr lang="en-US" sz="1800" b="0" i="0" u="none" strike="noStrike" baseline="0" dirty="0">
                <a:latin typeface="AAAAA E+ Graphik"/>
              </a:rPr>
              <a:t>The charts show that payloads between 2000 and 5500 kg have the highest success rate. </a:t>
            </a:r>
            <a:endParaRPr lang="en-US" sz="2000" dirty="0">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Picture 3">
            <a:extLst>
              <a:ext uri="{FF2B5EF4-FFF2-40B4-BE49-F238E27FC236}">
                <a16:creationId xmlns:a16="http://schemas.microsoft.com/office/drawing/2014/main" id="{B78A65B2-C29B-BFCB-A720-BCFBCC6665B1}"/>
              </a:ext>
            </a:extLst>
          </p:cNvPr>
          <p:cNvPicPr>
            <a:picLocks noChangeAspect="1"/>
          </p:cNvPicPr>
          <p:nvPr/>
        </p:nvPicPr>
        <p:blipFill>
          <a:blip r:embed="rId3"/>
          <a:stretch>
            <a:fillRect/>
          </a:stretch>
        </p:blipFill>
        <p:spPr>
          <a:xfrm>
            <a:off x="770011" y="1742762"/>
            <a:ext cx="9604075" cy="428281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7497E11-17CE-2218-1171-F48837A650DD}"/>
              </a:ext>
            </a:extLst>
          </p:cNvPr>
          <p:cNvPicPr>
            <a:picLocks noChangeAspect="1"/>
          </p:cNvPicPr>
          <p:nvPr/>
        </p:nvPicPr>
        <p:blipFill>
          <a:blip r:embed="rId3"/>
          <a:stretch>
            <a:fillRect/>
          </a:stretch>
        </p:blipFill>
        <p:spPr>
          <a:xfrm>
            <a:off x="770011" y="1430315"/>
            <a:ext cx="10687961" cy="459525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74811" y="1611085"/>
            <a:ext cx="4313618" cy="1023258"/>
          </a:xfrm>
          <a:prstGeom prst="rect">
            <a:avLst/>
          </a:prstGeom>
        </p:spPr>
        <p:txBody>
          <a:bodyPr>
            <a:noAutofit/>
          </a:bodyPr>
          <a:lstStyle/>
          <a:p>
            <a:pPr marL="0" indent="0">
              <a:lnSpc>
                <a:spcPct val="100000"/>
              </a:lnSpc>
              <a:spcBef>
                <a:spcPts val="1400"/>
              </a:spcBef>
              <a:buNone/>
            </a:pPr>
            <a:r>
              <a:rPr lang="en-US" sz="1800" b="1" i="0" u="none" strike="noStrike" baseline="0" dirty="0"/>
              <a:t>Explanation: </a:t>
            </a:r>
            <a:endParaRPr lang="en-US" sz="1800" b="1" dirty="0"/>
          </a:p>
          <a:p>
            <a:pPr marL="0" indent="0">
              <a:lnSpc>
                <a:spcPct val="100000"/>
              </a:lnSpc>
              <a:spcBef>
                <a:spcPts val="1400"/>
              </a:spcBef>
              <a:buNone/>
            </a:pPr>
            <a:r>
              <a:rPr lang="en-US" sz="1800" b="0" i="0" u="none" strike="noStrike" baseline="0" dirty="0"/>
              <a:t>Examining the confusion matrix, we see that logistic regression can distinguish between the different classes. We see that the major problem is false positives. </a:t>
            </a:r>
            <a:endParaRPr lang="en-US" sz="1800"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8DA2692-D999-F644-06B1-45DA767DA350}"/>
              </a:ext>
            </a:extLst>
          </p:cNvPr>
          <p:cNvPicPr>
            <a:picLocks noChangeAspect="1"/>
          </p:cNvPicPr>
          <p:nvPr/>
        </p:nvPicPr>
        <p:blipFill>
          <a:blip r:embed="rId3"/>
          <a:stretch>
            <a:fillRect/>
          </a:stretch>
        </p:blipFill>
        <p:spPr>
          <a:xfrm>
            <a:off x="5675080" y="1734275"/>
            <a:ext cx="5610531" cy="4291298"/>
          </a:xfrm>
          <a:prstGeom prst="rect">
            <a:avLst/>
          </a:prstGeom>
        </p:spPr>
      </p:pic>
      <p:pic>
        <p:nvPicPr>
          <p:cNvPr id="7" name="Picture 6">
            <a:extLst>
              <a:ext uri="{FF2B5EF4-FFF2-40B4-BE49-F238E27FC236}">
                <a16:creationId xmlns:a16="http://schemas.microsoft.com/office/drawing/2014/main" id="{2EBF85F6-43A5-74E0-053F-A7184B2FD12D}"/>
              </a:ext>
            </a:extLst>
          </p:cNvPr>
          <p:cNvPicPr>
            <a:picLocks noChangeAspect="1"/>
          </p:cNvPicPr>
          <p:nvPr/>
        </p:nvPicPr>
        <p:blipFill>
          <a:blip r:embed="rId4"/>
          <a:stretch>
            <a:fillRect/>
          </a:stretch>
        </p:blipFill>
        <p:spPr>
          <a:xfrm>
            <a:off x="1197428" y="3428999"/>
            <a:ext cx="3657600" cy="314244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9887103" cy="4351338"/>
          </a:xfrm>
          <a:prstGeom prst="rect">
            <a:avLst/>
          </a:prstGeom>
        </p:spPr>
        <p:txBody>
          <a:bodyPr>
            <a:normAutofit/>
          </a:bodyPr>
          <a:lstStyle/>
          <a:p>
            <a:pPr>
              <a:lnSpc>
                <a:spcPct val="100000"/>
              </a:lnSpc>
              <a:spcBef>
                <a:spcPts val="1400"/>
              </a:spcBef>
            </a:pPr>
            <a:r>
              <a:rPr lang="en-US" sz="2000" b="0" i="0" u="none" strike="noStrike" baseline="0" dirty="0"/>
              <a:t>Decision Tree Model is the best algorithm for this dataset.</a:t>
            </a:r>
          </a:p>
          <a:p>
            <a:pPr>
              <a:lnSpc>
                <a:spcPct val="100000"/>
              </a:lnSpc>
              <a:spcBef>
                <a:spcPts val="1400"/>
              </a:spcBef>
            </a:pPr>
            <a:r>
              <a:rPr lang="en-US" sz="2000" b="0" i="0" u="none" strike="noStrike" baseline="0" dirty="0"/>
              <a:t>Launches with a low payload mass show better results than launches with a larger payload mass.</a:t>
            </a:r>
          </a:p>
          <a:p>
            <a:pPr>
              <a:lnSpc>
                <a:spcPct val="100000"/>
              </a:lnSpc>
              <a:spcBef>
                <a:spcPts val="1400"/>
              </a:spcBef>
            </a:pPr>
            <a:r>
              <a:rPr lang="en-US" sz="2000" b="0" i="0" u="none" strike="noStrike" baseline="0" dirty="0"/>
              <a:t>Most of launch sites are in proximity to the Equator </a:t>
            </a:r>
            <a:r>
              <a:rPr lang="en-US" sz="2000" b="0" i="0" u="none" strike="noStrike" baseline="0" dirty="0" err="1"/>
              <a:t>lineand</a:t>
            </a:r>
            <a:r>
              <a:rPr lang="en-US" sz="2000" b="0" i="0" u="none" strike="noStrike" baseline="0" dirty="0"/>
              <a:t> all the sites are in very close proximity to the coast.</a:t>
            </a:r>
          </a:p>
          <a:p>
            <a:pPr>
              <a:lnSpc>
                <a:spcPct val="100000"/>
              </a:lnSpc>
              <a:spcBef>
                <a:spcPts val="1400"/>
              </a:spcBef>
            </a:pPr>
            <a:r>
              <a:rPr lang="en-US" sz="2000" b="0" i="0" u="none" strike="noStrike" baseline="0" dirty="0"/>
              <a:t>The success rate of launches increases over the years.</a:t>
            </a:r>
          </a:p>
          <a:p>
            <a:pPr>
              <a:lnSpc>
                <a:spcPct val="100000"/>
              </a:lnSpc>
              <a:spcBef>
                <a:spcPts val="1400"/>
              </a:spcBef>
            </a:pPr>
            <a:r>
              <a:rPr lang="en-US" sz="2000" b="0" i="0" u="none" strike="noStrike" baseline="0" dirty="0"/>
              <a:t> KSC LC-39A has the highest success rate of the </a:t>
            </a:r>
            <a:r>
              <a:rPr lang="en-US" sz="2000" b="0" i="0" u="none" strike="noStrike" baseline="0" dirty="0" err="1"/>
              <a:t>launchesfrom</a:t>
            </a:r>
            <a:r>
              <a:rPr lang="en-US" sz="2000" b="0" i="0" u="none" strike="noStrike" baseline="0" dirty="0"/>
              <a:t> all the sites.</a:t>
            </a:r>
          </a:p>
          <a:p>
            <a:pPr>
              <a:lnSpc>
                <a:spcPct val="100000"/>
              </a:lnSpc>
              <a:spcBef>
                <a:spcPts val="1400"/>
              </a:spcBef>
            </a:pPr>
            <a:r>
              <a:rPr lang="en-US" sz="2000" b="0" i="0" u="none" strike="noStrike" baseline="0" dirty="0"/>
              <a:t> Orbits ES-L1, GEO, HEO and SSO have 100% success rate.</a:t>
            </a:r>
            <a:endParaRPr lang="en-US" sz="2400"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3600" b="0" i="0" u="none" strike="noStrike" baseline="0" dirty="0">
                <a:latin typeface="AAAAA C+ Graphik"/>
              </a:rPr>
              <a:t>Special Thanks to: </a:t>
            </a:r>
            <a:r>
              <a:rPr lang="en-US" sz="3600" b="0" i="0" u="none" strike="noStrike" baseline="0" dirty="0">
                <a:latin typeface="AAAAA E+ Graphik"/>
              </a:rPr>
              <a:t>Instructors Coursera IBM </a:t>
            </a:r>
            <a:endParaRPr lang="en-US" sz="4000" dirty="0">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5600" b="1" dirty="0">
                <a:solidFill>
                  <a:schemeClr val="accent3">
                    <a:lumMod val="25000"/>
                  </a:schemeClr>
                </a:solidFill>
                <a:latin typeface="+mn-lt"/>
              </a:rPr>
              <a:t>Data collection methodology:</a:t>
            </a:r>
          </a:p>
          <a:p>
            <a:pPr>
              <a:lnSpc>
                <a:spcPct val="120000"/>
              </a:lnSpc>
              <a:spcBef>
                <a:spcPts val="1400"/>
              </a:spcBef>
            </a:pPr>
            <a:r>
              <a:rPr lang="en-US" sz="5600" dirty="0">
                <a:solidFill>
                  <a:schemeClr val="accent3">
                    <a:lumMod val="25000"/>
                  </a:schemeClr>
                </a:solidFill>
                <a:latin typeface="+mn-lt"/>
              </a:rPr>
              <a:t>- Using SpaceX Rest API</a:t>
            </a:r>
          </a:p>
          <a:p>
            <a:pPr>
              <a:lnSpc>
                <a:spcPct val="120000"/>
              </a:lnSpc>
              <a:spcBef>
                <a:spcPts val="1400"/>
              </a:spcBef>
            </a:pPr>
            <a:r>
              <a:rPr lang="en-US" sz="5600" dirty="0">
                <a:solidFill>
                  <a:schemeClr val="accent3">
                    <a:lumMod val="25000"/>
                  </a:schemeClr>
                </a:solidFill>
                <a:latin typeface="+mn-lt"/>
              </a:rPr>
              <a:t>- Using Web Scrapping from Wikipedia</a:t>
            </a:r>
          </a:p>
          <a:p>
            <a:pPr marL="0" indent="0">
              <a:lnSpc>
                <a:spcPct val="120000"/>
              </a:lnSpc>
              <a:spcBef>
                <a:spcPts val="1400"/>
              </a:spcBef>
              <a:buNone/>
            </a:pPr>
            <a:r>
              <a:rPr lang="en-US" sz="5600" b="1" dirty="0">
                <a:solidFill>
                  <a:schemeClr val="accent3">
                    <a:lumMod val="25000"/>
                  </a:schemeClr>
                </a:solidFill>
                <a:latin typeface="+mn-lt"/>
              </a:rPr>
              <a:t>Performed data wrangling</a:t>
            </a:r>
          </a:p>
          <a:p>
            <a:pPr>
              <a:lnSpc>
                <a:spcPct val="120000"/>
              </a:lnSpc>
              <a:spcBef>
                <a:spcPts val="1400"/>
              </a:spcBef>
            </a:pPr>
            <a:r>
              <a:rPr lang="en-US" sz="5600" dirty="0">
                <a:solidFill>
                  <a:schemeClr val="accent3">
                    <a:lumMod val="25000"/>
                  </a:schemeClr>
                </a:solidFill>
                <a:latin typeface="+mn-lt"/>
              </a:rPr>
              <a:t>- Filtering the data</a:t>
            </a:r>
          </a:p>
          <a:p>
            <a:pPr>
              <a:lnSpc>
                <a:spcPct val="120000"/>
              </a:lnSpc>
              <a:spcBef>
                <a:spcPts val="1400"/>
              </a:spcBef>
            </a:pPr>
            <a:r>
              <a:rPr lang="en-US" sz="5600" dirty="0">
                <a:solidFill>
                  <a:schemeClr val="accent3">
                    <a:lumMod val="25000"/>
                  </a:schemeClr>
                </a:solidFill>
                <a:latin typeface="+mn-lt"/>
              </a:rPr>
              <a:t>- Dealing with missing values</a:t>
            </a:r>
          </a:p>
          <a:p>
            <a:pPr>
              <a:lnSpc>
                <a:spcPct val="120000"/>
              </a:lnSpc>
              <a:spcBef>
                <a:spcPts val="1400"/>
              </a:spcBef>
            </a:pPr>
            <a:r>
              <a:rPr lang="en-US" sz="5600" dirty="0">
                <a:solidFill>
                  <a:schemeClr val="accent3">
                    <a:lumMod val="25000"/>
                  </a:schemeClr>
                </a:solidFill>
                <a:latin typeface="+mn-lt"/>
              </a:rPr>
              <a:t>- Using One Hot Encoding to prepare the data to a binary classification</a:t>
            </a:r>
          </a:p>
          <a:p>
            <a:pPr marL="0" indent="0">
              <a:lnSpc>
                <a:spcPct val="120000"/>
              </a:lnSpc>
              <a:spcBef>
                <a:spcPts val="1400"/>
              </a:spcBef>
              <a:buNone/>
            </a:pPr>
            <a:r>
              <a:rPr lang="en-US" sz="5600" b="1" dirty="0">
                <a:solidFill>
                  <a:schemeClr val="accent3">
                    <a:lumMod val="25000"/>
                  </a:schemeClr>
                </a:solidFill>
                <a:latin typeface="+mn-lt"/>
              </a:rPr>
              <a:t>Performed exploratory data analysis (EDA) using visualization and SQL</a:t>
            </a:r>
          </a:p>
          <a:p>
            <a:pPr marL="0" indent="0">
              <a:lnSpc>
                <a:spcPct val="120000"/>
              </a:lnSpc>
              <a:spcBef>
                <a:spcPts val="1400"/>
              </a:spcBef>
              <a:buNone/>
            </a:pPr>
            <a:r>
              <a:rPr lang="en-US" sz="5600" b="1" dirty="0">
                <a:solidFill>
                  <a:schemeClr val="accent3">
                    <a:lumMod val="25000"/>
                  </a:schemeClr>
                </a:solidFill>
                <a:latin typeface="+mn-lt"/>
              </a:rPr>
              <a:t>Performed interactive visual analytics using Folium and </a:t>
            </a:r>
            <a:r>
              <a:rPr lang="en-US" sz="5600" b="1" dirty="0" err="1">
                <a:solidFill>
                  <a:schemeClr val="accent3">
                    <a:lumMod val="25000"/>
                  </a:schemeClr>
                </a:solidFill>
                <a:latin typeface="+mn-lt"/>
              </a:rPr>
              <a:t>Plotly</a:t>
            </a:r>
            <a:r>
              <a:rPr lang="en-US" sz="5600" b="1" dirty="0">
                <a:solidFill>
                  <a:schemeClr val="accent3">
                    <a:lumMod val="25000"/>
                  </a:schemeClr>
                </a:solidFill>
                <a:latin typeface="+mn-lt"/>
              </a:rPr>
              <a:t> Dash</a:t>
            </a:r>
          </a:p>
          <a:p>
            <a:pPr marL="0" indent="0">
              <a:lnSpc>
                <a:spcPct val="120000"/>
              </a:lnSpc>
              <a:spcBef>
                <a:spcPts val="1400"/>
              </a:spcBef>
              <a:buNone/>
            </a:pPr>
            <a:r>
              <a:rPr lang="en-US" sz="5600" b="1" dirty="0">
                <a:solidFill>
                  <a:schemeClr val="accent3">
                    <a:lumMod val="25000"/>
                  </a:schemeClr>
                </a:solidFill>
                <a:latin typeface="+mn-lt"/>
              </a:rPr>
              <a:t>Performed predictive analysis using classification models</a:t>
            </a:r>
          </a:p>
          <a:p>
            <a:pPr>
              <a:lnSpc>
                <a:spcPct val="120000"/>
              </a:lnSpc>
              <a:spcBef>
                <a:spcPts val="1400"/>
              </a:spcBef>
            </a:pPr>
            <a:r>
              <a:rPr lang="en-US" sz="5600" dirty="0">
                <a:solidFill>
                  <a:schemeClr val="accent3">
                    <a:lumMod val="25000"/>
                  </a:schemeClr>
                </a:solidFill>
                <a:latin typeface="+mn-lt"/>
              </a:rPr>
              <a:t>- Building, tuning and evaluation of classification models to ensure the best</a:t>
            </a:r>
          </a:p>
          <a:p>
            <a:pPr marL="0" indent="0">
              <a:lnSpc>
                <a:spcPct val="120000"/>
              </a:lnSpc>
              <a:spcBef>
                <a:spcPts val="1400"/>
              </a:spcBef>
              <a:buNone/>
            </a:pPr>
            <a:r>
              <a:rPr lang="en-US" sz="5600" b="1" dirty="0">
                <a:solidFill>
                  <a:schemeClr val="accent3">
                    <a:lumMod val="25000"/>
                  </a:schemeClr>
                </a:solidFill>
                <a:latin typeface="+mn-lt"/>
              </a:rPr>
              <a:t>Results</a:t>
            </a:r>
          </a:p>
          <a:p>
            <a:pPr>
              <a:lnSpc>
                <a:spcPct val="100000"/>
              </a:lnSpc>
              <a:spcBef>
                <a:spcPts val="1400"/>
              </a:spcBef>
            </a:pPr>
            <a:endParaRPr lang="en-US" sz="1200" dirty="0">
              <a:solidFill>
                <a:schemeClr val="accent3">
                  <a:lumMod val="25000"/>
                </a:schemeClr>
              </a:solidFill>
              <a:latin typeface="+mn-lt"/>
            </a:endParaRPr>
          </a:p>
          <a:p>
            <a:pPr>
              <a:lnSpc>
                <a:spcPct val="100000"/>
              </a:lnSpc>
              <a:spcBef>
                <a:spcPts val="1400"/>
              </a:spcBef>
            </a:pPr>
            <a:endParaRPr lang="en-US" sz="1200" dirty="0">
              <a:solidFill>
                <a:schemeClr val="accent3">
                  <a:lumMod val="25000"/>
                </a:schemeClr>
              </a:solidFill>
              <a:latin typeface="+mn-lt"/>
            </a:endParaRPr>
          </a:p>
          <a:p>
            <a:pPr>
              <a:lnSpc>
                <a:spcPct val="100000"/>
              </a:lnSpc>
              <a:spcBef>
                <a:spcPts val="1400"/>
              </a:spcBef>
            </a:pPr>
            <a:endParaRPr lang="en-US" sz="1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lstStyle/>
          <a:p>
            <a:pPr>
              <a:lnSpc>
                <a:spcPct val="100000"/>
              </a:lnSpc>
              <a:spcBef>
                <a:spcPts val="1400"/>
              </a:spcBef>
            </a:pPr>
            <a:r>
              <a:rPr lang="en-US" sz="2000" dirty="0">
                <a:solidFill>
                  <a:schemeClr val="accent3">
                    <a:lumMod val="25000"/>
                  </a:schemeClr>
                </a:solidFill>
              </a:rPr>
              <a:t>Data collection process involved a combination of API requests from SpaceX REST</a:t>
            </a:r>
          </a:p>
          <a:p>
            <a:pPr>
              <a:lnSpc>
                <a:spcPct val="100000"/>
              </a:lnSpc>
              <a:spcBef>
                <a:spcPts val="1400"/>
              </a:spcBef>
            </a:pPr>
            <a:r>
              <a:rPr lang="en-US" sz="2000" dirty="0">
                <a:solidFill>
                  <a:schemeClr val="accent3">
                    <a:lumMod val="25000"/>
                  </a:schemeClr>
                </a:solidFill>
              </a:rPr>
              <a:t>API and Web Scraping data from a table in SpaceX’s Wikipedia entry.</a:t>
            </a:r>
          </a:p>
          <a:p>
            <a:pPr>
              <a:lnSpc>
                <a:spcPct val="100000"/>
              </a:lnSpc>
              <a:spcBef>
                <a:spcPts val="1400"/>
              </a:spcBef>
            </a:pPr>
            <a:r>
              <a:rPr lang="en-US" sz="2000" dirty="0">
                <a:solidFill>
                  <a:schemeClr val="accent3">
                    <a:lumMod val="25000"/>
                  </a:schemeClr>
                </a:solidFill>
              </a:rPr>
              <a:t>We had to use both of these data collection methods in order to get complete</a:t>
            </a:r>
          </a:p>
          <a:p>
            <a:pPr>
              <a:lnSpc>
                <a:spcPct val="100000"/>
              </a:lnSpc>
              <a:spcBef>
                <a:spcPts val="1400"/>
              </a:spcBef>
            </a:pPr>
            <a:r>
              <a:rPr lang="en-US" sz="2000" dirty="0">
                <a:solidFill>
                  <a:schemeClr val="accent3">
                    <a:lumMod val="25000"/>
                  </a:schemeClr>
                </a:solidFill>
              </a:rPr>
              <a:t>information about the launches for a more detailed analysis.</a:t>
            </a:r>
          </a:p>
          <a:p>
            <a:pPr>
              <a:lnSpc>
                <a:spcPct val="100000"/>
              </a:lnSpc>
              <a:spcBef>
                <a:spcPts val="1400"/>
              </a:spcBef>
            </a:pPr>
            <a:r>
              <a:rPr lang="en-US" sz="2000" dirty="0">
                <a:solidFill>
                  <a:schemeClr val="accent3">
                    <a:lumMod val="25000"/>
                  </a:schemeClr>
                </a:solidFill>
              </a:rPr>
              <a:t>Data Columns are obtained by using SpaceX REST API:</a:t>
            </a:r>
          </a:p>
          <a:p>
            <a:pPr>
              <a:lnSpc>
                <a:spcPct val="100000"/>
              </a:lnSpc>
              <a:spcBef>
                <a:spcPts val="1400"/>
              </a:spcBef>
            </a:pPr>
            <a:r>
              <a:rPr lang="en-US" sz="2000" dirty="0" err="1">
                <a:solidFill>
                  <a:schemeClr val="accent3">
                    <a:lumMod val="25000"/>
                  </a:schemeClr>
                </a:solidFill>
              </a:rPr>
              <a:t>FlightNumber</a:t>
            </a:r>
            <a:r>
              <a:rPr lang="en-US" sz="2000" dirty="0">
                <a:solidFill>
                  <a:schemeClr val="accent3">
                    <a:lumMod val="25000"/>
                  </a:schemeClr>
                </a:solidFill>
              </a:rPr>
              <a:t>, Date, </a:t>
            </a:r>
            <a:r>
              <a:rPr lang="en-US" sz="2000" dirty="0" err="1">
                <a:solidFill>
                  <a:schemeClr val="accent3">
                    <a:lumMod val="25000"/>
                  </a:schemeClr>
                </a:solidFill>
              </a:rPr>
              <a:t>BoosterVersion</a:t>
            </a:r>
            <a:r>
              <a:rPr lang="en-US" sz="2000" dirty="0">
                <a:solidFill>
                  <a:schemeClr val="accent3">
                    <a:lumMod val="25000"/>
                  </a:schemeClr>
                </a:solidFill>
              </a:rPr>
              <a:t>, </a:t>
            </a:r>
            <a:r>
              <a:rPr lang="en-US" sz="2000" dirty="0" err="1">
                <a:solidFill>
                  <a:schemeClr val="accent3">
                    <a:lumMod val="25000"/>
                  </a:schemeClr>
                </a:solidFill>
              </a:rPr>
              <a:t>PayloadMass</a:t>
            </a:r>
            <a:r>
              <a:rPr lang="en-US" sz="2000" dirty="0">
                <a:solidFill>
                  <a:schemeClr val="accent3">
                    <a:lumMod val="25000"/>
                  </a:schemeClr>
                </a:solidFill>
              </a:rPr>
              <a:t>, Orbit, </a:t>
            </a:r>
            <a:r>
              <a:rPr lang="en-US" sz="2000" dirty="0" err="1">
                <a:solidFill>
                  <a:schemeClr val="accent3">
                    <a:lumMod val="25000"/>
                  </a:schemeClr>
                </a:solidFill>
              </a:rPr>
              <a:t>LaunchSite</a:t>
            </a:r>
            <a:r>
              <a:rPr lang="en-US" sz="2000" dirty="0">
                <a:solidFill>
                  <a:schemeClr val="accent3">
                    <a:lumMod val="25000"/>
                  </a:schemeClr>
                </a:solidFill>
              </a:rPr>
              <a:t>,</a:t>
            </a:r>
          </a:p>
          <a:p>
            <a:pPr>
              <a:lnSpc>
                <a:spcPct val="100000"/>
              </a:lnSpc>
              <a:spcBef>
                <a:spcPts val="1400"/>
              </a:spcBef>
            </a:pPr>
            <a:r>
              <a:rPr lang="en-US" sz="2000" dirty="0">
                <a:solidFill>
                  <a:schemeClr val="accent3">
                    <a:lumMod val="25000"/>
                  </a:schemeClr>
                </a:solidFill>
              </a:rPr>
              <a:t>Outcome, Flights, </a:t>
            </a:r>
            <a:r>
              <a:rPr lang="en-US" sz="2000" dirty="0" err="1">
                <a:solidFill>
                  <a:schemeClr val="accent3">
                    <a:lumMod val="25000"/>
                  </a:schemeClr>
                </a:solidFill>
              </a:rPr>
              <a:t>GridFins</a:t>
            </a:r>
            <a:r>
              <a:rPr lang="en-US" sz="2000" dirty="0">
                <a:solidFill>
                  <a:schemeClr val="accent3">
                    <a:lumMod val="25000"/>
                  </a:schemeClr>
                </a:solidFill>
              </a:rPr>
              <a:t>, Reused, Legs, </a:t>
            </a:r>
            <a:r>
              <a:rPr lang="en-US" sz="2000" dirty="0" err="1">
                <a:solidFill>
                  <a:schemeClr val="accent3">
                    <a:lumMod val="25000"/>
                  </a:schemeClr>
                </a:solidFill>
              </a:rPr>
              <a:t>LandingPad</a:t>
            </a:r>
            <a:r>
              <a:rPr lang="en-US" sz="2000" dirty="0">
                <a:solidFill>
                  <a:schemeClr val="accent3">
                    <a:lumMod val="25000"/>
                  </a:schemeClr>
                </a:solidFill>
              </a:rPr>
              <a:t>, Block, </a:t>
            </a:r>
            <a:r>
              <a:rPr lang="en-US" sz="2000" dirty="0" err="1">
                <a:solidFill>
                  <a:schemeClr val="accent3">
                    <a:lumMod val="25000"/>
                  </a:schemeClr>
                </a:solidFill>
              </a:rPr>
              <a:t>ReusedCount</a:t>
            </a:r>
            <a:r>
              <a:rPr lang="en-US" sz="2000" dirty="0">
                <a:solidFill>
                  <a:schemeClr val="accent3">
                    <a:lumMod val="25000"/>
                  </a:schemeClr>
                </a:solidFill>
              </a:rPr>
              <a:t>,</a:t>
            </a:r>
          </a:p>
          <a:p>
            <a:pPr>
              <a:lnSpc>
                <a:spcPct val="100000"/>
              </a:lnSpc>
              <a:spcBef>
                <a:spcPts val="1400"/>
              </a:spcBef>
            </a:pPr>
            <a:r>
              <a:rPr lang="en-US" sz="2000" dirty="0">
                <a:solidFill>
                  <a:schemeClr val="accent3">
                    <a:lumMod val="25000"/>
                  </a:schemeClr>
                </a:solidFill>
              </a:rPr>
              <a:t>Serial, Longitude, Latitude</a:t>
            </a:r>
          </a:p>
          <a:p>
            <a:pPr>
              <a:lnSpc>
                <a:spcPct val="100000"/>
              </a:lnSpc>
              <a:spcBef>
                <a:spcPts val="1400"/>
              </a:spcBef>
            </a:pPr>
            <a:r>
              <a:rPr lang="en-US" sz="2000" dirty="0">
                <a:solidFill>
                  <a:schemeClr val="accent3">
                    <a:lumMod val="25000"/>
                  </a:schemeClr>
                </a:solidFill>
              </a:rPr>
              <a:t>Data Columns are obtained by using Wikipedia Web Scraping:</a:t>
            </a:r>
          </a:p>
          <a:p>
            <a:pPr>
              <a:lnSpc>
                <a:spcPct val="100000"/>
              </a:lnSpc>
              <a:spcBef>
                <a:spcPts val="1400"/>
              </a:spcBef>
            </a:pPr>
            <a:r>
              <a:rPr lang="en-US" sz="2000" dirty="0">
                <a:solidFill>
                  <a:schemeClr val="accent3">
                    <a:lumMod val="25000"/>
                  </a:schemeClr>
                </a:solidFill>
              </a:rPr>
              <a:t>Flight No., Launch site, Payload, </a:t>
            </a:r>
            <a:r>
              <a:rPr lang="en-US" sz="2000" dirty="0" err="1">
                <a:solidFill>
                  <a:schemeClr val="accent3">
                    <a:lumMod val="25000"/>
                  </a:schemeClr>
                </a:solidFill>
              </a:rPr>
              <a:t>PayloadMass</a:t>
            </a:r>
            <a:r>
              <a:rPr lang="en-US" sz="2000" dirty="0">
                <a:solidFill>
                  <a:schemeClr val="accent3">
                    <a:lumMod val="25000"/>
                  </a:schemeClr>
                </a:solidFill>
              </a:rPr>
              <a:t>, Orbit, Customer, Launch</a:t>
            </a:r>
          </a:p>
          <a:p>
            <a:pPr>
              <a:lnSpc>
                <a:spcPct val="100000"/>
              </a:lnSpc>
              <a:spcBef>
                <a:spcPts val="1400"/>
              </a:spcBef>
            </a:pPr>
            <a:r>
              <a:rPr lang="en-US" sz="2000" dirty="0">
                <a:solidFill>
                  <a:schemeClr val="accent3">
                    <a:lumMod val="25000"/>
                  </a:schemeClr>
                </a:solidFill>
              </a:rPr>
              <a:t>outcome, Version Booster, Booster landing, Date, Time</a:t>
            </a: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662" y="1792288"/>
            <a:ext cx="105156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857E2CA1-89ED-74B4-68F8-95C6A068DAA7}"/>
              </a:ext>
            </a:extLst>
          </p:cNvPr>
          <p:cNvPicPr>
            <a:picLocks noChangeAspect="1"/>
          </p:cNvPicPr>
          <p:nvPr/>
        </p:nvPicPr>
        <p:blipFill>
          <a:blip r:embed="rId3"/>
          <a:stretch>
            <a:fillRect/>
          </a:stretch>
        </p:blipFill>
        <p:spPr>
          <a:xfrm>
            <a:off x="478972" y="1622327"/>
            <a:ext cx="11156336" cy="4397121"/>
          </a:xfrm>
          <a:prstGeom prst="rect">
            <a:avLst/>
          </a:prstGeom>
        </p:spPr>
      </p:pic>
      <p:sp>
        <p:nvSpPr>
          <p:cNvPr id="9" name="TextBox 8">
            <a:extLst>
              <a:ext uri="{FF2B5EF4-FFF2-40B4-BE49-F238E27FC236}">
                <a16:creationId xmlns:a16="http://schemas.microsoft.com/office/drawing/2014/main" id="{316F7B6C-F42D-20FD-1982-4611AC698635}"/>
              </a:ext>
            </a:extLst>
          </p:cNvPr>
          <p:cNvSpPr txBox="1"/>
          <p:nvPr/>
        </p:nvSpPr>
        <p:spPr>
          <a:xfrm>
            <a:off x="7946571" y="6058586"/>
            <a:ext cx="6096000" cy="369332"/>
          </a:xfrm>
          <a:prstGeom prst="rect">
            <a:avLst/>
          </a:prstGeom>
          <a:noFill/>
        </p:spPr>
        <p:txBody>
          <a:bodyPr wrap="square">
            <a:spAutoFit/>
          </a:bodyPr>
          <a:lstStyle/>
          <a:p>
            <a:r>
              <a:rPr lang="en-US" sz="1800" b="0" i="0" u="none" strike="noStrike" baseline="0" dirty="0">
                <a:solidFill>
                  <a:srgbClr val="00A1FF"/>
                </a:solidFill>
                <a:latin typeface="AAAAA E+ Graphik"/>
              </a:rPr>
              <a:t>GitHub URL: Data Collection API </a:t>
            </a:r>
            <a:endParaRPr lang="en-IN"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387040" y="6096897"/>
            <a:ext cx="5968246" cy="258989"/>
          </a:xfrm>
          <a:prstGeom prst="rect">
            <a:avLst/>
          </a:prstGeom>
        </p:spPr>
        <p:txBody>
          <a:bodyPr lIns="91440" tIns="45720" rIns="91440" bIns="45720" anchor="t">
            <a:noAutofit/>
          </a:bodyPr>
          <a:lstStyle/>
          <a:p>
            <a:pPr>
              <a:lnSpc>
                <a:spcPct val="100000"/>
              </a:lnSpc>
              <a:spcBef>
                <a:spcPts val="1400"/>
              </a:spcBef>
            </a:pPr>
            <a:r>
              <a:rPr lang="en-US" sz="1800" b="0" i="0" u="none" strike="noStrike" baseline="0" dirty="0">
                <a:solidFill>
                  <a:srgbClr val="00A1FF"/>
                </a:solidFill>
                <a:latin typeface="AAAAA E+ Graphik"/>
              </a:rPr>
              <a:t>GitHub URL: Data Collection with Web Scraping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922411" y="1792288"/>
            <a:ext cx="1044885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E47D9FF-43AE-BA50-825F-73B201E9A9A4}"/>
              </a:ext>
            </a:extLst>
          </p:cNvPr>
          <p:cNvPicPr>
            <a:picLocks noChangeAspect="1"/>
          </p:cNvPicPr>
          <p:nvPr/>
        </p:nvPicPr>
        <p:blipFill>
          <a:blip r:embed="rId3"/>
          <a:stretch>
            <a:fillRect/>
          </a:stretch>
        </p:blipFill>
        <p:spPr>
          <a:xfrm>
            <a:off x="820738" y="1534886"/>
            <a:ext cx="10637234" cy="447748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523</TotalTime>
  <Words>2297</Words>
  <Application>Microsoft Office PowerPoint</Application>
  <PresentationFormat>Widescreen</PresentationFormat>
  <Paragraphs>250</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AAAAA C+ Graphik</vt:lpstr>
      <vt:lpstr>AAAAA E+ Graphik</vt:lpstr>
      <vt:lpstr>AAAAA F+ Graphik</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PARUL SRIVASTAVA</cp:lastModifiedBy>
  <cp:revision>200</cp:revision>
  <dcterms:created xsi:type="dcterms:W3CDTF">2021-04-29T18:58:34Z</dcterms:created>
  <dcterms:modified xsi:type="dcterms:W3CDTF">2024-08-10T21:03:19Z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